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372" r:id="rId3"/>
    <p:sldId id="368" r:id="rId4"/>
    <p:sldId id="257" r:id="rId5"/>
    <p:sldId id="365" r:id="rId6"/>
    <p:sldId id="374" r:id="rId7"/>
    <p:sldId id="375" r:id="rId8"/>
    <p:sldId id="377" r:id="rId9"/>
    <p:sldId id="376" r:id="rId10"/>
    <p:sldId id="379" r:id="rId11"/>
    <p:sldId id="373" r:id="rId12"/>
    <p:sldId id="382" r:id="rId13"/>
    <p:sldId id="380" r:id="rId14"/>
    <p:sldId id="366" r:id="rId15"/>
    <p:sldId id="378"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484A"/>
    <a:srgbClr val="383A79"/>
    <a:srgbClr val="DE9ED6"/>
    <a:srgbClr val="B5CF6B"/>
    <a:srgbClr val="B2DE82"/>
    <a:srgbClr val="AAD490"/>
    <a:srgbClr val="99FF66"/>
    <a:srgbClr val="8000C9"/>
    <a:srgbClr val="9966FF"/>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6247" autoAdjust="0"/>
  </p:normalViewPr>
  <p:slideViewPr>
    <p:cSldViewPr snapToGrid="0">
      <p:cViewPr varScale="1">
        <p:scale>
          <a:sx n="122" d="100"/>
          <a:sy n="122" d="100"/>
        </p:scale>
        <p:origin x="240" y="304"/>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05BA88-571E-4258-993D-36E45C9ED71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s-CO"/>
        </a:p>
      </dgm:t>
    </dgm:pt>
    <dgm:pt modelId="{DCB7DA2E-CC5A-441A-BB42-BAA728231EAE}">
      <dgm:prSet phldrT="[Texto]" custT="1"/>
      <dgm:spPr/>
      <dgm:t>
        <a:bodyPr/>
        <a:lstStyle/>
        <a:p>
          <a:r>
            <a:rPr lang="es-CO" sz="2400" dirty="0"/>
            <a:t>Se requiere especificar un número de clústeres a priori</a:t>
          </a:r>
        </a:p>
      </dgm:t>
    </dgm:pt>
    <dgm:pt modelId="{ED81982A-A27F-487A-A9F3-8AFADA3A6068}" type="parTrans" cxnId="{3CF03EAD-8181-43F7-A7F8-2D35A5F6AED8}">
      <dgm:prSet/>
      <dgm:spPr/>
      <dgm:t>
        <a:bodyPr/>
        <a:lstStyle/>
        <a:p>
          <a:endParaRPr lang="es-CO"/>
        </a:p>
      </dgm:t>
    </dgm:pt>
    <dgm:pt modelId="{31DB8F76-3547-49B1-8F26-5262EE6588CE}" type="sibTrans" cxnId="{3CF03EAD-8181-43F7-A7F8-2D35A5F6AED8}">
      <dgm:prSet/>
      <dgm:spPr/>
      <dgm:t>
        <a:bodyPr/>
        <a:lstStyle/>
        <a:p>
          <a:endParaRPr lang="es-CO"/>
        </a:p>
      </dgm:t>
    </dgm:pt>
    <dgm:pt modelId="{A4705DCE-E7DF-4BBC-A553-636CD48B31DB}">
      <dgm:prSet phldrT="[Texto]" custT="1"/>
      <dgm:spPr/>
      <dgm:t>
        <a:bodyPr/>
        <a:lstStyle/>
        <a:p>
          <a:r>
            <a:rPr lang="es-CO" sz="2400" dirty="0"/>
            <a:t>Menor efectividad de las medidas de similitud por la alta dimensionalidad de los datos</a:t>
          </a:r>
        </a:p>
      </dgm:t>
    </dgm:pt>
    <dgm:pt modelId="{0BFA7778-29D8-4DC3-AD0F-B0D52DBA8FFD}" type="parTrans" cxnId="{6A9821AE-3AC6-4BCA-B8A1-F68FC3434099}">
      <dgm:prSet/>
      <dgm:spPr/>
      <dgm:t>
        <a:bodyPr/>
        <a:lstStyle/>
        <a:p>
          <a:endParaRPr lang="es-CO"/>
        </a:p>
      </dgm:t>
    </dgm:pt>
    <dgm:pt modelId="{727C0E20-1301-45D0-AAAD-40EF19833B63}" type="sibTrans" cxnId="{6A9821AE-3AC6-4BCA-B8A1-F68FC3434099}">
      <dgm:prSet/>
      <dgm:spPr/>
      <dgm:t>
        <a:bodyPr/>
        <a:lstStyle/>
        <a:p>
          <a:endParaRPr lang="es-CO"/>
        </a:p>
      </dgm:t>
    </dgm:pt>
    <dgm:pt modelId="{1C518274-E46A-48F6-A06A-A4BE03713CE0}">
      <dgm:prSet phldrT="[Texto]" custT="1"/>
      <dgm:spPr/>
      <dgm:t>
        <a:bodyPr/>
        <a:lstStyle/>
        <a:p>
          <a:r>
            <a:rPr lang="es-CO" sz="2400" dirty="0"/>
            <a:t>Baja relación con la segmentación predefinida.</a:t>
          </a:r>
        </a:p>
      </dgm:t>
    </dgm:pt>
    <dgm:pt modelId="{E103EFFF-57DB-4E3A-991D-0E9A26C9ED9B}" type="parTrans" cxnId="{285AFD00-EED7-4D4A-B593-F71485F44537}">
      <dgm:prSet/>
      <dgm:spPr/>
      <dgm:t>
        <a:bodyPr/>
        <a:lstStyle/>
        <a:p>
          <a:endParaRPr lang="es-CO"/>
        </a:p>
      </dgm:t>
    </dgm:pt>
    <dgm:pt modelId="{3BE5DEB3-ADDE-4B96-8819-EDE82D9B7F80}" type="sibTrans" cxnId="{285AFD00-EED7-4D4A-B593-F71485F44537}">
      <dgm:prSet/>
      <dgm:spPr/>
      <dgm:t>
        <a:bodyPr/>
        <a:lstStyle/>
        <a:p>
          <a:endParaRPr lang="es-CO"/>
        </a:p>
      </dgm:t>
    </dgm:pt>
    <dgm:pt modelId="{12067F04-9C8B-4165-992A-D9DEF9FCEB72}" type="pres">
      <dgm:prSet presAssocID="{E305BA88-571E-4258-993D-36E45C9ED715}" presName="linear" presStyleCnt="0">
        <dgm:presLayoutVars>
          <dgm:dir/>
          <dgm:animLvl val="lvl"/>
          <dgm:resizeHandles val="exact"/>
        </dgm:presLayoutVars>
      </dgm:prSet>
      <dgm:spPr/>
    </dgm:pt>
    <dgm:pt modelId="{8FB9255F-48BF-4D26-88F7-22759778B8A5}" type="pres">
      <dgm:prSet presAssocID="{DCB7DA2E-CC5A-441A-BB42-BAA728231EAE}" presName="parentLin" presStyleCnt="0"/>
      <dgm:spPr/>
    </dgm:pt>
    <dgm:pt modelId="{03CE2360-0B36-41FA-8F57-E5A88127B966}" type="pres">
      <dgm:prSet presAssocID="{DCB7DA2E-CC5A-441A-BB42-BAA728231EAE}" presName="parentLeftMargin" presStyleLbl="node1" presStyleIdx="0" presStyleCnt="3"/>
      <dgm:spPr/>
    </dgm:pt>
    <dgm:pt modelId="{80EFE5B0-8D1C-4BA1-A61B-2EC2A0C3A89A}" type="pres">
      <dgm:prSet presAssocID="{DCB7DA2E-CC5A-441A-BB42-BAA728231EAE}" presName="parentText" presStyleLbl="node1" presStyleIdx="0" presStyleCnt="3" custScaleY="128162">
        <dgm:presLayoutVars>
          <dgm:chMax val="0"/>
          <dgm:bulletEnabled val="1"/>
        </dgm:presLayoutVars>
      </dgm:prSet>
      <dgm:spPr/>
    </dgm:pt>
    <dgm:pt modelId="{EF9E75B0-6077-478C-80A6-93005364BEAB}" type="pres">
      <dgm:prSet presAssocID="{DCB7DA2E-CC5A-441A-BB42-BAA728231EAE}" presName="negativeSpace" presStyleCnt="0"/>
      <dgm:spPr/>
    </dgm:pt>
    <dgm:pt modelId="{C7FC379B-68F4-4104-A0CB-A3F0A9CA381B}" type="pres">
      <dgm:prSet presAssocID="{DCB7DA2E-CC5A-441A-BB42-BAA728231EAE}" presName="childText" presStyleLbl="conFgAcc1" presStyleIdx="0" presStyleCnt="3">
        <dgm:presLayoutVars>
          <dgm:bulletEnabled val="1"/>
        </dgm:presLayoutVars>
      </dgm:prSet>
      <dgm:spPr/>
    </dgm:pt>
    <dgm:pt modelId="{710E8496-B6B1-468B-9D33-05FE42175FAD}" type="pres">
      <dgm:prSet presAssocID="{31DB8F76-3547-49B1-8F26-5262EE6588CE}" presName="spaceBetweenRectangles" presStyleCnt="0"/>
      <dgm:spPr/>
    </dgm:pt>
    <dgm:pt modelId="{8706A4B6-F2DA-44EC-A019-D473DD888D6E}" type="pres">
      <dgm:prSet presAssocID="{A4705DCE-E7DF-4BBC-A553-636CD48B31DB}" presName="parentLin" presStyleCnt="0"/>
      <dgm:spPr/>
    </dgm:pt>
    <dgm:pt modelId="{8DD363C8-36D3-494F-B1EA-B95A61E13C2A}" type="pres">
      <dgm:prSet presAssocID="{A4705DCE-E7DF-4BBC-A553-636CD48B31DB}" presName="parentLeftMargin" presStyleLbl="node1" presStyleIdx="0" presStyleCnt="3"/>
      <dgm:spPr/>
    </dgm:pt>
    <dgm:pt modelId="{EC64802F-0465-43D5-B6B9-A11BD1C1FAD1}" type="pres">
      <dgm:prSet presAssocID="{A4705DCE-E7DF-4BBC-A553-636CD48B31DB}" presName="parentText" presStyleLbl="node1" presStyleIdx="1" presStyleCnt="3" custScaleY="130852">
        <dgm:presLayoutVars>
          <dgm:chMax val="0"/>
          <dgm:bulletEnabled val="1"/>
        </dgm:presLayoutVars>
      </dgm:prSet>
      <dgm:spPr/>
    </dgm:pt>
    <dgm:pt modelId="{08562CE7-42AC-4803-89B6-563BB298C99D}" type="pres">
      <dgm:prSet presAssocID="{A4705DCE-E7DF-4BBC-A553-636CD48B31DB}" presName="negativeSpace" presStyleCnt="0"/>
      <dgm:spPr/>
    </dgm:pt>
    <dgm:pt modelId="{A4294672-D765-43BD-B38B-80BCD45EF6C4}" type="pres">
      <dgm:prSet presAssocID="{A4705DCE-E7DF-4BBC-A553-636CD48B31DB}" presName="childText" presStyleLbl="conFgAcc1" presStyleIdx="1" presStyleCnt="3">
        <dgm:presLayoutVars>
          <dgm:bulletEnabled val="1"/>
        </dgm:presLayoutVars>
      </dgm:prSet>
      <dgm:spPr/>
    </dgm:pt>
    <dgm:pt modelId="{A3BD6D02-D85C-4425-94B8-D86E994822C3}" type="pres">
      <dgm:prSet presAssocID="{727C0E20-1301-45D0-AAAD-40EF19833B63}" presName="spaceBetweenRectangles" presStyleCnt="0"/>
      <dgm:spPr/>
    </dgm:pt>
    <dgm:pt modelId="{9204EFDB-3A21-4616-9565-D48944785E3A}" type="pres">
      <dgm:prSet presAssocID="{1C518274-E46A-48F6-A06A-A4BE03713CE0}" presName="parentLin" presStyleCnt="0"/>
      <dgm:spPr/>
    </dgm:pt>
    <dgm:pt modelId="{115F8B27-9A14-4D07-97C4-CDD24F693F17}" type="pres">
      <dgm:prSet presAssocID="{1C518274-E46A-48F6-A06A-A4BE03713CE0}" presName="parentLeftMargin" presStyleLbl="node1" presStyleIdx="1" presStyleCnt="3"/>
      <dgm:spPr/>
    </dgm:pt>
    <dgm:pt modelId="{94AA4A35-064F-4660-AA55-CF3BFC2B5412}" type="pres">
      <dgm:prSet presAssocID="{1C518274-E46A-48F6-A06A-A4BE03713CE0}" presName="parentText" presStyleLbl="node1" presStyleIdx="2" presStyleCnt="3" custScaleY="110840">
        <dgm:presLayoutVars>
          <dgm:chMax val="0"/>
          <dgm:bulletEnabled val="1"/>
        </dgm:presLayoutVars>
      </dgm:prSet>
      <dgm:spPr/>
    </dgm:pt>
    <dgm:pt modelId="{72DB07BB-CD67-40EA-8617-0452B0773B2B}" type="pres">
      <dgm:prSet presAssocID="{1C518274-E46A-48F6-A06A-A4BE03713CE0}" presName="negativeSpace" presStyleCnt="0"/>
      <dgm:spPr/>
    </dgm:pt>
    <dgm:pt modelId="{356C783D-A23B-41DB-9B34-C4C8191A50A8}" type="pres">
      <dgm:prSet presAssocID="{1C518274-E46A-48F6-A06A-A4BE03713CE0}" presName="childText" presStyleLbl="conFgAcc1" presStyleIdx="2" presStyleCnt="3">
        <dgm:presLayoutVars>
          <dgm:bulletEnabled val="1"/>
        </dgm:presLayoutVars>
      </dgm:prSet>
      <dgm:spPr/>
    </dgm:pt>
  </dgm:ptLst>
  <dgm:cxnLst>
    <dgm:cxn modelId="{285AFD00-EED7-4D4A-B593-F71485F44537}" srcId="{E305BA88-571E-4258-993D-36E45C9ED715}" destId="{1C518274-E46A-48F6-A06A-A4BE03713CE0}" srcOrd="2" destOrd="0" parTransId="{E103EFFF-57DB-4E3A-991D-0E9A26C9ED9B}" sibTransId="{3BE5DEB3-ADDE-4B96-8819-EDE82D9B7F80}"/>
    <dgm:cxn modelId="{34AB341D-6F44-480B-8462-176ECC5CD636}" type="presOf" srcId="{DCB7DA2E-CC5A-441A-BB42-BAA728231EAE}" destId="{03CE2360-0B36-41FA-8F57-E5A88127B966}" srcOrd="0" destOrd="0" presId="urn:microsoft.com/office/officeart/2005/8/layout/list1"/>
    <dgm:cxn modelId="{3FBE3F4D-BA40-460E-BAE7-1D55EA3FD9A6}" type="presOf" srcId="{1C518274-E46A-48F6-A06A-A4BE03713CE0}" destId="{94AA4A35-064F-4660-AA55-CF3BFC2B5412}" srcOrd="1" destOrd="0" presId="urn:microsoft.com/office/officeart/2005/8/layout/list1"/>
    <dgm:cxn modelId="{8781C86C-44B1-4119-A811-3DB6BFEA0FAC}" type="presOf" srcId="{1C518274-E46A-48F6-A06A-A4BE03713CE0}" destId="{115F8B27-9A14-4D07-97C4-CDD24F693F17}" srcOrd="0" destOrd="0" presId="urn:microsoft.com/office/officeart/2005/8/layout/list1"/>
    <dgm:cxn modelId="{70B7D36C-46CB-4A98-A2F0-E94349007A5D}" type="presOf" srcId="{E305BA88-571E-4258-993D-36E45C9ED715}" destId="{12067F04-9C8B-4165-992A-D9DEF9FCEB72}" srcOrd="0" destOrd="0" presId="urn:microsoft.com/office/officeart/2005/8/layout/list1"/>
    <dgm:cxn modelId="{68F3427A-759B-4EFF-B842-2E04229B71AB}" type="presOf" srcId="{DCB7DA2E-CC5A-441A-BB42-BAA728231EAE}" destId="{80EFE5B0-8D1C-4BA1-A61B-2EC2A0C3A89A}" srcOrd="1" destOrd="0" presId="urn:microsoft.com/office/officeart/2005/8/layout/list1"/>
    <dgm:cxn modelId="{20AF7384-CDDC-41BB-9870-B343E5EDF8CF}" type="presOf" srcId="{A4705DCE-E7DF-4BBC-A553-636CD48B31DB}" destId="{EC64802F-0465-43D5-B6B9-A11BD1C1FAD1}" srcOrd="1" destOrd="0" presId="urn:microsoft.com/office/officeart/2005/8/layout/list1"/>
    <dgm:cxn modelId="{3CF03EAD-8181-43F7-A7F8-2D35A5F6AED8}" srcId="{E305BA88-571E-4258-993D-36E45C9ED715}" destId="{DCB7DA2E-CC5A-441A-BB42-BAA728231EAE}" srcOrd="0" destOrd="0" parTransId="{ED81982A-A27F-487A-A9F3-8AFADA3A6068}" sibTransId="{31DB8F76-3547-49B1-8F26-5262EE6588CE}"/>
    <dgm:cxn modelId="{6A9821AE-3AC6-4BCA-B8A1-F68FC3434099}" srcId="{E305BA88-571E-4258-993D-36E45C9ED715}" destId="{A4705DCE-E7DF-4BBC-A553-636CD48B31DB}" srcOrd="1" destOrd="0" parTransId="{0BFA7778-29D8-4DC3-AD0F-B0D52DBA8FFD}" sibTransId="{727C0E20-1301-45D0-AAAD-40EF19833B63}"/>
    <dgm:cxn modelId="{CC8A0DD6-A475-4240-B2B3-6AEA016A9EC3}" type="presOf" srcId="{A4705DCE-E7DF-4BBC-A553-636CD48B31DB}" destId="{8DD363C8-36D3-494F-B1EA-B95A61E13C2A}" srcOrd="0" destOrd="0" presId="urn:microsoft.com/office/officeart/2005/8/layout/list1"/>
    <dgm:cxn modelId="{8A3E40AF-27EB-4BAB-A810-0DB89B819A5B}" type="presParOf" srcId="{12067F04-9C8B-4165-992A-D9DEF9FCEB72}" destId="{8FB9255F-48BF-4D26-88F7-22759778B8A5}" srcOrd="0" destOrd="0" presId="urn:microsoft.com/office/officeart/2005/8/layout/list1"/>
    <dgm:cxn modelId="{6DA51658-2468-4246-915A-60D26E6D6C24}" type="presParOf" srcId="{8FB9255F-48BF-4D26-88F7-22759778B8A5}" destId="{03CE2360-0B36-41FA-8F57-E5A88127B966}" srcOrd="0" destOrd="0" presId="urn:microsoft.com/office/officeart/2005/8/layout/list1"/>
    <dgm:cxn modelId="{D77238C5-1CB9-4915-B867-A318364B15BD}" type="presParOf" srcId="{8FB9255F-48BF-4D26-88F7-22759778B8A5}" destId="{80EFE5B0-8D1C-4BA1-A61B-2EC2A0C3A89A}" srcOrd="1" destOrd="0" presId="urn:microsoft.com/office/officeart/2005/8/layout/list1"/>
    <dgm:cxn modelId="{22F2073D-D3FC-496F-AA6B-410E1F83718C}" type="presParOf" srcId="{12067F04-9C8B-4165-992A-D9DEF9FCEB72}" destId="{EF9E75B0-6077-478C-80A6-93005364BEAB}" srcOrd="1" destOrd="0" presId="urn:microsoft.com/office/officeart/2005/8/layout/list1"/>
    <dgm:cxn modelId="{AC886E52-22BD-4A70-920F-BE8B4E844F13}" type="presParOf" srcId="{12067F04-9C8B-4165-992A-D9DEF9FCEB72}" destId="{C7FC379B-68F4-4104-A0CB-A3F0A9CA381B}" srcOrd="2" destOrd="0" presId="urn:microsoft.com/office/officeart/2005/8/layout/list1"/>
    <dgm:cxn modelId="{BDC077BB-14EA-494C-8CA5-8017117D8CF0}" type="presParOf" srcId="{12067F04-9C8B-4165-992A-D9DEF9FCEB72}" destId="{710E8496-B6B1-468B-9D33-05FE42175FAD}" srcOrd="3" destOrd="0" presId="urn:microsoft.com/office/officeart/2005/8/layout/list1"/>
    <dgm:cxn modelId="{AE158DF3-8122-455E-9667-A4AA201A6837}" type="presParOf" srcId="{12067F04-9C8B-4165-992A-D9DEF9FCEB72}" destId="{8706A4B6-F2DA-44EC-A019-D473DD888D6E}" srcOrd="4" destOrd="0" presId="urn:microsoft.com/office/officeart/2005/8/layout/list1"/>
    <dgm:cxn modelId="{5B1391D0-E93D-4D06-9F66-6576FFC9006D}" type="presParOf" srcId="{8706A4B6-F2DA-44EC-A019-D473DD888D6E}" destId="{8DD363C8-36D3-494F-B1EA-B95A61E13C2A}" srcOrd="0" destOrd="0" presId="urn:microsoft.com/office/officeart/2005/8/layout/list1"/>
    <dgm:cxn modelId="{A327EF0E-F4AA-459C-B1B9-220C8F1A508C}" type="presParOf" srcId="{8706A4B6-F2DA-44EC-A019-D473DD888D6E}" destId="{EC64802F-0465-43D5-B6B9-A11BD1C1FAD1}" srcOrd="1" destOrd="0" presId="urn:microsoft.com/office/officeart/2005/8/layout/list1"/>
    <dgm:cxn modelId="{06665020-F7A8-42A8-A470-A4D382772F85}" type="presParOf" srcId="{12067F04-9C8B-4165-992A-D9DEF9FCEB72}" destId="{08562CE7-42AC-4803-89B6-563BB298C99D}" srcOrd="5" destOrd="0" presId="urn:microsoft.com/office/officeart/2005/8/layout/list1"/>
    <dgm:cxn modelId="{2059EE36-5272-4A84-AF06-5F5A636C2E62}" type="presParOf" srcId="{12067F04-9C8B-4165-992A-D9DEF9FCEB72}" destId="{A4294672-D765-43BD-B38B-80BCD45EF6C4}" srcOrd="6" destOrd="0" presId="urn:microsoft.com/office/officeart/2005/8/layout/list1"/>
    <dgm:cxn modelId="{F96C0BBB-648D-479C-8A4E-B232A71690BA}" type="presParOf" srcId="{12067F04-9C8B-4165-992A-D9DEF9FCEB72}" destId="{A3BD6D02-D85C-4425-94B8-D86E994822C3}" srcOrd="7" destOrd="0" presId="urn:microsoft.com/office/officeart/2005/8/layout/list1"/>
    <dgm:cxn modelId="{85B8AF3B-9FA5-4056-BF88-06479DEDBB8B}" type="presParOf" srcId="{12067F04-9C8B-4165-992A-D9DEF9FCEB72}" destId="{9204EFDB-3A21-4616-9565-D48944785E3A}" srcOrd="8" destOrd="0" presId="urn:microsoft.com/office/officeart/2005/8/layout/list1"/>
    <dgm:cxn modelId="{02D08E26-EF90-4A66-BA48-86D2EA9E66A1}" type="presParOf" srcId="{9204EFDB-3A21-4616-9565-D48944785E3A}" destId="{115F8B27-9A14-4D07-97C4-CDD24F693F17}" srcOrd="0" destOrd="0" presId="urn:microsoft.com/office/officeart/2005/8/layout/list1"/>
    <dgm:cxn modelId="{B07283ED-F434-4784-89D6-6567713F4C02}" type="presParOf" srcId="{9204EFDB-3A21-4616-9565-D48944785E3A}" destId="{94AA4A35-064F-4660-AA55-CF3BFC2B5412}" srcOrd="1" destOrd="0" presId="urn:microsoft.com/office/officeart/2005/8/layout/list1"/>
    <dgm:cxn modelId="{7FAFB435-29C1-4FF4-B1EC-B37ADB6DCBDC}" type="presParOf" srcId="{12067F04-9C8B-4165-992A-D9DEF9FCEB72}" destId="{72DB07BB-CD67-40EA-8617-0452B0773B2B}" srcOrd="9" destOrd="0" presId="urn:microsoft.com/office/officeart/2005/8/layout/list1"/>
    <dgm:cxn modelId="{0717F878-7801-47EF-A111-85274C6F3286}" type="presParOf" srcId="{12067F04-9C8B-4165-992A-D9DEF9FCEB72}" destId="{356C783D-A23B-41DB-9B34-C4C8191A50A8}"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C379B-68F4-4104-A0CB-A3F0A9CA381B}">
      <dsp:nvSpPr>
        <dsp:cNvPr id="0" name=""/>
        <dsp:cNvSpPr/>
      </dsp:nvSpPr>
      <dsp:spPr>
        <a:xfrm>
          <a:off x="0" y="718092"/>
          <a:ext cx="7231271" cy="781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EFE5B0-8D1C-4BA1-A61B-2EC2A0C3A89A}">
      <dsp:nvSpPr>
        <dsp:cNvPr id="0" name=""/>
        <dsp:cNvSpPr/>
      </dsp:nvSpPr>
      <dsp:spPr>
        <a:xfrm>
          <a:off x="361563" y="2816"/>
          <a:ext cx="5061889" cy="11728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Se requiere especificar un número de clústeres a priori</a:t>
          </a:r>
        </a:p>
      </dsp:txBody>
      <dsp:txXfrm>
        <a:off x="418816" y="60069"/>
        <a:ext cx="4947383" cy="1058330"/>
      </dsp:txXfrm>
    </dsp:sp>
    <dsp:sp modelId="{A4294672-D765-43BD-B38B-80BCD45EF6C4}">
      <dsp:nvSpPr>
        <dsp:cNvPr id="0" name=""/>
        <dsp:cNvSpPr/>
      </dsp:nvSpPr>
      <dsp:spPr>
        <a:xfrm>
          <a:off x="0" y="2406585"/>
          <a:ext cx="7231271" cy="781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64802F-0465-43D5-B6B9-A11BD1C1FAD1}">
      <dsp:nvSpPr>
        <dsp:cNvPr id="0" name=""/>
        <dsp:cNvSpPr/>
      </dsp:nvSpPr>
      <dsp:spPr>
        <a:xfrm>
          <a:off x="361563" y="1666692"/>
          <a:ext cx="5061889" cy="119745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Menor efectividad de las medidas de similitud por la alta dimensionalidad de los datos</a:t>
          </a:r>
        </a:p>
      </dsp:txBody>
      <dsp:txXfrm>
        <a:off x="420018" y="1725147"/>
        <a:ext cx="4944979" cy="1080542"/>
      </dsp:txXfrm>
    </dsp:sp>
    <dsp:sp modelId="{356C783D-A23B-41DB-9B34-C4C8191A50A8}">
      <dsp:nvSpPr>
        <dsp:cNvPr id="0" name=""/>
        <dsp:cNvSpPr/>
      </dsp:nvSpPr>
      <dsp:spPr>
        <a:xfrm>
          <a:off x="0" y="3911944"/>
          <a:ext cx="7231271" cy="781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AA4A35-064F-4660-AA55-CF3BFC2B5412}">
      <dsp:nvSpPr>
        <dsp:cNvPr id="0" name=""/>
        <dsp:cNvSpPr/>
      </dsp:nvSpPr>
      <dsp:spPr>
        <a:xfrm>
          <a:off x="361563" y="3355185"/>
          <a:ext cx="5061889" cy="101431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Baja relación con la segmentación predefinida.</a:t>
          </a:r>
        </a:p>
      </dsp:txBody>
      <dsp:txXfrm>
        <a:off x="411078" y="3404700"/>
        <a:ext cx="4962859" cy="91528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1405E-3C63-40EB-9945-B3C3C0519813}" type="datetimeFigureOut">
              <a:rPr lang="es-CO" smtClean="0"/>
              <a:t>25/09/24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1F51E-9256-48BE-8762-69D4BDADEA79}" type="slidenum">
              <a:rPr lang="es-CO" smtClean="0"/>
              <a:t>‹Nº›</a:t>
            </a:fld>
            <a:endParaRPr lang="es-CO"/>
          </a:p>
        </p:txBody>
      </p:sp>
    </p:spTree>
    <p:extLst>
      <p:ext uri="{BB962C8B-B14F-4D97-AF65-F5344CB8AC3E}">
        <p14:creationId xmlns:p14="http://schemas.microsoft.com/office/powerpoint/2010/main" val="3949946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a:t>
            </a:fld>
            <a:endParaRPr lang="es-CO"/>
          </a:p>
        </p:txBody>
      </p:sp>
    </p:spTree>
    <p:extLst>
      <p:ext uri="{BB962C8B-B14F-4D97-AF65-F5344CB8AC3E}">
        <p14:creationId xmlns:p14="http://schemas.microsoft.com/office/powerpoint/2010/main" val="619043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las variables categóricas, se observó que la mayoría de clientes son hombres (con un 9.5% más que mujeres), mientras que el 62% de los clientes tienen un título universitario. Además, la mayoría de los clientes pertenece a una categoría de consumo baja, lo cual será clave para definir estrategias de marketing.</a:t>
            </a:r>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10</a:t>
            </a:fld>
            <a:endParaRPr lang="es-CO"/>
          </a:p>
        </p:txBody>
      </p:sp>
    </p:spTree>
    <p:extLst>
      <p:ext uri="{BB962C8B-B14F-4D97-AF65-F5344CB8AC3E}">
        <p14:creationId xmlns:p14="http://schemas.microsoft.com/office/powerpoint/2010/main" val="217322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11</a:t>
            </a:fld>
            <a:endParaRPr lang="es-CO"/>
          </a:p>
        </p:txBody>
      </p:sp>
    </p:spTree>
    <p:extLst>
      <p:ext uri="{BB962C8B-B14F-4D97-AF65-F5344CB8AC3E}">
        <p14:creationId xmlns:p14="http://schemas.microsoft.com/office/powerpoint/2010/main" val="2969430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12</a:t>
            </a:fld>
            <a:endParaRPr lang="es-CO"/>
          </a:p>
        </p:txBody>
      </p:sp>
    </p:spTree>
    <p:extLst>
      <p:ext uri="{BB962C8B-B14F-4D97-AF65-F5344CB8AC3E}">
        <p14:creationId xmlns:p14="http://schemas.microsoft.com/office/powerpoint/2010/main" val="150585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13</a:t>
            </a:fld>
            <a:endParaRPr lang="es-CO"/>
          </a:p>
        </p:txBody>
      </p:sp>
    </p:spTree>
    <p:extLst>
      <p:ext uri="{BB962C8B-B14F-4D97-AF65-F5344CB8AC3E}">
        <p14:creationId xmlns:p14="http://schemas.microsoft.com/office/powerpoint/2010/main" val="2527274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sz="400" dirty="0"/>
              <a:t>#### **Descripción Clúster 0 (1.423 Personas)**</a:t>
            </a:r>
          </a:p>
          <a:p>
            <a:pPr algn="l"/>
            <a:endParaRPr lang="es-MX" sz="400" dirty="0"/>
          </a:p>
          <a:p>
            <a:pPr algn="l"/>
            <a:r>
              <a:rPr lang="es-MX" sz="400" dirty="0"/>
              <a:t>**Variables Numéricas:** Las personas de este clúster tienen una edad promedio de 38 años, con familias de 2 integrantes y 4 años de experiencia laboral en promedio. Sin embargo, el 50% posee tiene 1 año de experiencia laboral. </a:t>
            </a:r>
          </a:p>
          <a:p>
            <a:pPr algn="l"/>
            <a:endParaRPr lang="es-MX" sz="400" dirty="0"/>
          </a:p>
          <a:p>
            <a:pPr algn="l"/>
            <a:r>
              <a:rPr lang="es-MX" sz="400" dirty="0"/>
              <a:t>**Variables Categóricas:** En este clúster el 57% son hombres, el 97% están casados, el 81% son graduados, y la profesión predominante es arte y entretenimiento, representando al 74% de las personas, además se resalta que aquí todos tienen categoría de gasto baja. </a:t>
            </a:r>
          </a:p>
          <a:p>
            <a:pPr algn="l"/>
            <a:endParaRPr lang="es-MX" sz="900" dirty="0"/>
          </a:p>
          <a:p>
            <a:pPr algn="l"/>
            <a:r>
              <a:rPr lang="es-MX" sz="900" dirty="0"/>
              <a:t>#### **Descripción Clúster 1 (1.289 Personas)**</a:t>
            </a:r>
          </a:p>
          <a:p>
            <a:pPr algn="l"/>
            <a:endParaRPr lang="es-MX" sz="900" dirty="0"/>
          </a:p>
          <a:p>
            <a:pPr algn="l"/>
            <a:r>
              <a:rPr lang="es-MX" sz="900" dirty="0"/>
              <a:t>**Principales Diferencias Clúster 1 vs Clúster 0:** </a:t>
            </a:r>
          </a:p>
          <a:p>
            <a:pPr algn="l"/>
            <a:endParaRPr lang="es-MX" sz="900" dirty="0"/>
          </a:p>
          <a:p>
            <a:pPr algn="l"/>
            <a:r>
              <a:rPr lang="es-MX" sz="900" dirty="0"/>
              <a:t>- Mayor edad promedio (la más alta en comparación con los otros clústeres). </a:t>
            </a:r>
          </a:p>
          <a:p>
            <a:pPr algn="l"/>
            <a:r>
              <a:rPr lang="es-MX" sz="900" dirty="0"/>
              <a:t>- Menos años de experiencia laboral. </a:t>
            </a:r>
          </a:p>
          <a:p>
            <a:pPr algn="l"/>
            <a:r>
              <a:rPr lang="es-MX" sz="900" dirty="0"/>
              <a:t>- Menor porcentaje de graduados. </a:t>
            </a:r>
          </a:p>
          <a:p>
            <a:pPr algn="l"/>
            <a:r>
              <a:rPr lang="es-MX" sz="900" dirty="0"/>
              <a:t>- Aunque la profesión de Arte y Entretenimiento sigue siendo la predominante, su proporción disminuye, y la profesión legal se posiciona como la segunda más importante. </a:t>
            </a:r>
          </a:p>
          <a:p>
            <a:pPr algn="l"/>
            <a:endParaRPr lang="es-MX" sz="900" dirty="0"/>
          </a:p>
          <a:p>
            <a:pPr algn="l"/>
            <a:r>
              <a:rPr lang="es-MX" sz="900" dirty="0"/>
              <a:t>**Variables Numéricas:** Las personas en este clúster tienen una edad promedio de 56 años, con familias de 2 integrantes y 2 años de experiencia laboral, siendo este valor igual tanto en la media como en la mediana.   </a:t>
            </a:r>
          </a:p>
          <a:p>
            <a:pPr algn="l"/>
            <a:endParaRPr lang="es-MX" sz="900" dirty="0"/>
          </a:p>
          <a:p>
            <a:pPr algn="l"/>
            <a:r>
              <a:rPr lang="es-MX" sz="900" dirty="0"/>
              <a:t>**Variables Categóricas:** En este clúster, el 61% son hombres, el 98% están casados, el 73% están graduados y el 99,9% tienen categoría de gasto baja. La profesión predominante es Arte y Entretenimiento, representando al 55% de las personas, mientras que la profesión legal ocupa el segundo lugar con un 19%. </a:t>
            </a:r>
          </a:p>
          <a:p>
            <a:pPr algn="l"/>
            <a:endParaRPr lang="es-MX" sz="900" dirty="0"/>
          </a:p>
          <a:p>
            <a:pPr algn="l"/>
            <a:r>
              <a:rPr lang="es-MX" sz="900" dirty="0"/>
              <a:t>#### **Descripción Clúster 2 (3.103 Personas)**</a:t>
            </a:r>
          </a:p>
          <a:p>
            <a:pPr algn="l"/>
            <a:endParaRPr lang="es-MX" sz="900" dirty="0"/>
          </a:p>
          <a:p>
            <a:pPr algn="l"/>
            <a:r>
              <a:rPr lang="es-MX" sz="900" dirty="0"/>
              <a:t>**Principales Diferencias Clúster 2 vs Clúster 0 y 1:**</a:t>
            </a:r>
          </a:p>
          <a:p>
            <a:pPr algn="l"/>
            <a:endParaRPr lang="es-MX" sz="900" dirty="0"/>
          </a:p>
          <a:p>
            <a:pPr algn="l"/>
            <a:r>
              <a:rPr lang="es-MX" sz="900" dirty="0"/>
              <a:t>- Aumento del número de integrantes en la familia a 3. </a:t>
            </a:r>
          </a:p>
          <a:p>
            <a:pPr algn="l"/>
            <a:r>
              <a:rPr lang="es-MX" sz="900" dirty="0"/>
              <a:t>- Todos los integrantes están casados.   </a:t>
            </a:r>
          </a:p>
          <a:p>
            <a:pPr algn="l"/>
            <a:r>
              <a:rPr lang="es-MX" sz="900" dirty="0"/>
              <a:t>- La segunda profesión más relevante es Negocios y Marketing. </a:t>
            </a:r>
          </a:p>
          <a:p>
            <a:pPr algn="l"/>
            <a:r>
              <a:rPr lang="es-MX" sz="900" dirty="0"/>
              <a:t>- La mayoría de las personas tienen una categoría de gasto media.   </a:t>
            </a:r>
          </a:p>
          <a:p>
            <a:pPr algn="l"/>
            <a:r>
              <a:rPr lang="es-MX" sz="900" dirty="0"/>
              <a:t>- Es el único clúster con la mayor proporción de personas en la categoría de gasto alta. </a:t>
            </a:r>
          </a:p>
          <a:p>
            <a:pPr algn="l"/>
            <a:r>
              <a:rPr lang="es-MX" sz="900" dirty="0"/>
              <a:t>- Es el clúster con mayor número de personas. </a:t>
            </a:r>
          </a:p>
          <a:p>
            <a:pPr algn="l"/>
            <a:endParaRPr lang="es-MX" sz="900" dirty="0"/>
          </a:p>
          <a:p>
            <a:pPr algn="l"/>
            <a:r>
              <a:rPr lang="es-MX" sz="900" dirty="0"/>
              <a:t>**Variables Numéricas:** En este clúster, las personas tienen una edad promedio de 51 años, con familias de 3 integrantes y 2 años de experiencia laboral. </a:t>
            </a:r>
          </a:p>
          <a:p>
            <a:pPr algn="l"/>
            <a:endParaRPr lang="es-MX" sz="900" dirty="0"/>
          </a:p>
          <a:p>
            <a:pPr algn="l"/>
            <a:r>
              <a:rPr lang="es-MX" sz="900" dirty="0"/>
              <a:t>**Variables Categóricas:** El 58% de las personas en este clúster son hombres, el 100% están casados y el 73% son graduados. El 60% tiene una categoría de gasto media, mientras que el 38% pertenece a la categoría de gasto alta. La profesión predominante es Arte y Entretenimiento, con un 53%, seguida de Negocios y Marketing, con un 17%. </a:t>
            </a:r>
          </a:p>
          <a:p>
            <a:pPr algn="l"/>
            <a:endParaRPr lang="es-MX" sz="900" dirty="0"/>
          </a:p>
          <a:p>
            <a:pPr algn="l"/>
            <a:r>
              <a:rPr lang="es-MX" sz="900" dirty="0"/>
              <a:t>#### **Descripción Clúster 3 (2.129 Personas)**</a:t>
            </a:r>
          </a:p>
          <a:p>
            <a:pPr algn="l"/>
            <a:endParaRPr lang="es-MX" sz="900" dirty="0"/>
          </a:p>
          <a:p>
            <a:pPr algn="l"/>
            <a:r>
              <a:rPr lang="es-MX" sz="900" dirty="0"/>
              <a:t>**Principales Diferencias Clúster 3 vs Clúster 0, 1 y 2:**</a:t>
            </a:r>
          </a:p>
          <a:p>
            <a:pPr algn="l"/>
            <a:endParaRPr lang="es-MX" sz="900" dirty="0"/>
          </a:p>
          <a:p>
            <a:pPr algn="l"/>
            <a:r>
              <a:rPr lang="es-MX" sz="900" dirty="0"/>
              <a:t>- Es el clúster con la menor edad promedio y el mayor número de integrantes en la familia. </a:t>
            </a:r>
          </a:p>
          <a:p>
            <a:pPr algn="l"/>
            <a:r>
              <a:rPr lang="es-MX" sz="900" dirty="0"/>
              <a:t>- Mayor proporción de mujeres. </a:t>
            </a:r>
          </a:p>
          <a:p>
            <a:pPr algn="l"/>
            <a:r>
              <a:rPr lang="es-MX" sz="900" dirty="0"/>
              <a:t>- Menor porcentaje de personas casadas. </a:t>
            </a:r>
          </a:p>
          <a:p>
            <a:pPr algn="l"/>
            <a:r>
              <a:rPr lang="es-MX" sz="900" dirty="0"/>
              <a:t>- La profesión principal es el sector salud. </a:t>
            </a:r>
          </a:p>
          <a:p>
            <a:pPr algn="l"/>
            <a:endParaRPr lang="es-MX" sz="900" dirty="0"/>
          </a:p>
          <a:p>
            <a:pPr algn="l"/>
            <a:r>
              <a:rPr lang="es-MX" sz="900" dirty="0"/>
              <a:t>**Variables Numéricas:** Las personas en este clúster tienen una edad promedio de 28 años, viven en familias de 4 integrantes y cuentan con 2 años de experiencia laboral. </a:t>
            </a:r>
          </a:p>
          <a:p>
            <a:pPr algn="l"/>
            <a:endParaRPr lang="es-MX" sz="900" dirty="0"/>
          </a:p>
          <a:p>
            <a:pPr algn="l"/>
            <a:r>
              <a:rPr lang="es-MX" sz="900" dirty="0"/>
              <a:t>**Variables Categóricas:** El 53% de los integrantes de este clúster son hombres, el 86% están casados y el 70% son graduados. Además, el 95% pertenece a la categoría de gasto baja, y la profesión predominante es salud, representando al 82% de las personas. </a:t>
            </a:r>
          </a:p>
          <a:p>
            <a:pPr algn="l"/>
            <a:endParaRPr lang="es-MX" sz="900" dirty="0"/>
          </a:p>
          <a:p>
            <a:pPr algn="l"/>
            <a:r>
              <a:rPr lang="es-MX" sz="900" dirty="0"/>
              <a:t>**Conclusión Final**</a:t>
            </a:r>
          </a:p>
          <a:p>
            <a:pPr algn="l"/>
            <a:endParaRPr lang="es-MX" sz="900" dirty="0"/>
          </a:p>
          <a:p>
            <a:pPr algn="l"/>
            <a:r>
              <a:rPr lang="es-MX" sz="900" dirty="0"/>
              <a:t>Dado que el objetivo es maximizar las ventas de automóviles mediante la identificación de un grupo objetivo que permita atraer nuevos clientes a la empresa, y que esto implica diseñar estrategias de mercadeo para generar una respuesta de compra en el consumidor final, se recomienda enfocar las campañas de marketing en el clúster 2. </a:t>
            </a:r>
          </a:p>
          <a:p>
            <a:pPr algn="l"/>
            <a:endParaRPr lang="es-MX" sz="900" dirty="0"/>
          </a:p>
          <a:p>
            <a:pPr algn="l"/>
            <a:r>
              <a:rPr lang="es-MX" sz="900" dirty="0"/>
              <a:t>Este clúster destaca entre los cuatro analizados por ser el que reúne al mayor número de personas, además de contar con una mayoría de integrantes que presentan una categoría de gasto media o alta, lo que lo convierte en un objetivo clave para las estrategias comerciales. Con una experiencia laboral promedio de 2 años, el grupo podría reflejar estabilidad financiera. Las familias en este clúster, con un promedio de 3 integrantes, lo hacen especialmente atractivo para promover la compra de automóviles, ya que ofrecen una solución cómoda para el transporte familiar, a diferencia de otros vehículos como las motocicletas. </a:t>
            </a:r>
          </a:p>
          <a:p>
            <a:pPr algn="l"/>
            <a:endParaRPr lang="es-MX" sz="900" dirty="0"/>
          </a:p>
          <a:p>
            <a:pPr algn="l"/>
            <a:r>
              <a:rPr lang="es-MX" sz="900" dirty="0"/>
              <a:t>Un aspecto clave es la diversidad en la distribución de profesiones dentro del clúster 2, lo que permite adaptar las campañas a diferentes públicos. El automóvil no solo sería útil en el ámbito familiar, sino también para satisfacer necesidades de movilidad laboral. Por ejemplo, personas que trabajan en arte y entretenimiento, abogados, ingenieros, o quienes requieren un vehículo para sus actividades profesionales, encontrarán en el automóvil una solución versátil tanto para la vida personal como laboral.</a:t>
            </a:r>
          </a:p>
          <a:p>
            <a:pPr algn="l"/>
            <a:endParaRPr lang="es-MX" sz="900" dirty="0"/>
          </a:p>
          <a:p>
            <a:pPr algn="l"/>
            <a:endParaRPr lang="es-MX" sz="900" dirty="0"/>
          </a:p>
          <a:p>
            <a:pPr algn="l"/>
            <a:endParaRPr lang="es-MX" sz="900" dirty="0"/>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14</a:t>
            </a:fld>
            <a:endParaRPr lang="es-CO"/>
          </a:p>
        </p:txBody>
      </p:sp>
    </p:spTree>
    <p:extLst>
      <p:ext uri="{BB962C8B-B14F-4D97-AF65-F5344CB8AC3E}">
        <p14:creationId xmlns:p14="http://schemas.microsoft.com/office/powerpoint/2010/main" val="2527274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sz="400" dirty="0"/>
              <a:t>#### **Descripción Clúster 0 (1.423 Personas)**</a:t>
            </a:r>
          </a:p>
          <a:p>
            <a:pPr algn="l"/>
            <a:endParaRPr lang="es-MX" sz="400" dirty="0"/>
          </a:p>
          <a:p>
            <a:pPr algn="l"/>
            <a:r>
              <a:rPr lang="es-MX" sz="400" dirty="0"/>
              <a:t>**Variables Numéricas:** Las personas de este clúster tienen una edad promedio de 38 años, con familias de 2 integrantes y 4 años de experiencia laboral en promedio. Sin embargo, el 50% posee tiene 1 año de experiencia laboral. </a:t>
            </a:r>
          </a:p>
          <a:p>
            <a:pPr algn="l"/>
            <a:endParaRPr lang="es-MX" sz="400" dirty="0"/>
          </a:p>
          <a:p>
            <a:pPr algn="l"/>
            <a:r>
              <a:rPr lang="es-MX" sz="400" dirty="0"/>
              <a:t>**Variables Categóricas:** En este clúster el 57% son hombres, el 97% están casados, el 81% son graduados, y la profesión predominante es arte y entretenimiento, representando al 74% de las personas, además se resalta que aquí todos tienen categoría de gasto baja. </a:t>
            </a:r>
          </a:p>
          <a:p>
            <a:pPr algn="l"/>
            <a:endParaRPr lang="es-MX" sz="900" dirty="0"/>
          </a:p>
          <a:p>
            <a:pPr algn="l"/>
            <a:r>
              <a:rPr lang="es-MX" sz="900" dirty="0"/>
              <a:t>#### **Descripción Clúster 1 (1.289 Personas)**</a:t>
            </a:r>
          </a:p>
          <a:p>
            <a:pPr algn="l"/>
            <a:endParaRPr lang="es-MX" sz="900" dirty="0"/>
          </a:p>
          <a:p>
            <a:pPr algn="l"/>
            <a:r>
              <a:rPr lang="es-MX" sz="900" dirty="0"/>
              <a:t>**Principales Diferencias Clúster 1 vs Clúster 0:** </a:t>
            </a:r>
          </a:p>
          <a:p>
            <a:pPr algn="l"/>
            <a:endParaRPr lang="es-MX" sz="900" dirty="0"/>
          </a:p>
          <a:p>
            <a:pPr algn="l"/>
            <a:r>
              <a:rPr lang="es-MX" sz="900" dirty="0"/>
              <a:t>- Mayor edad promedio (la más alta en comparación con los otros clústeres). </a:t>
            </a:r>
          </a:p>
          <a:p>
            <a:pPr algn="l"/>
            <a:r>
              <a:rPr lang="es-MX" sz="900" dirty="0"/>
              <a:t>- Menos años de experiencia laboral. </a:t>
            </a:r>
          </a:p>
          <a:p>
            <a:pPr algn="l"/>
            <a:r>
              <a:rPr lang="es-MX" sz="900" dirty="0"/>
              <a:t>- Menor porcentaje de graduados. </a:t>
            </a:r>
          </a:p>
          <a:p>
            <a:pPr algn="l"/>
            <a:r>
              <a:rPr lang="es-MX" sz="900" dirty="0"/>
              <a:t>- Aunque la profesión de Arte y Entretenimiento sigue siendo la predominante, su proporción disminuye, y la profesión legal se posiciona como la segunda más importante. </a:t>
            </a:r>
          </a:p>
          <a:p>
            <a:pPr algn="l"/>
            <a:endParaRPr lang="es-MX" sz="900" dirty="0"/>
          </a:p>
          <a:p>
            <a:pPr algn="l"/>
            <a:r>
              <a:rPr lang="es-MX" sz="900" dirty="0"/>
              <a:t>**Variables Numéricas:** Las personas en este clúster tienen una edad promedio de 56 años, con familias de 2 integrantes y 2 años de experiencia laboral, siendo este valor igual tanto en la media como en la mediana.   </a:t>
            </a:r>
          </a:p>
          <a:p>
            <a:pPr algn="l"/>
            <a:endParaRPr lang="es-MX" sz="900" dirty="0"/>
          </a:p>
          <a:p>
            <a:pPr algn="l"/>
            <a:r>
              <a:rPr lang="es-MX" sz="900" dirty="0"/>
              <a:t>**Variables Categóricas:** En este clúster, el 61% son hombres, el 98% están casados, el 73% están graduados y el 99,9% tienen categoría de gasto baja. La profesión predominante es Arte y Entretenimiento, representando al 55% de las personas, mientras que la profesión legal ocupa el segundo lugar con un 19%. </a:t>
            </a:r>
          </a:p>
          <a:p>
            <a:pPr algn="l"/>
            <a:endParaRPr lang="es-MX" sz="900" dirty="0"/>
          </a:p>
          <a:p>
            <a:pPr algn="l"/>
            <a:r>
              <a:rPr lang="es-MX" sz="900" dirty="0"/>
              <a:t>#### **Descripción Clúster 2 (3.103 Personas)**</a:t>
            </a:r>
          </a:p>
          <a:p>
            <a:pPr algn="l"/>
            <a:endParaRPr lang="es-MX" sz="900" dirty="0"/>
          </a:p>
          <a:p>
            <a:pPr algn="l"/>
            <a:r>
              <a:rPr lang="es-MX" sz="900" dirty="0"/>
              <a:t>**Principales Diferencias Clúster 2 vs Clúster 0 y 1:**</a:t>
            </a:r>
          </a:p>
          <a:p>
            <a:pPr algn="l"/>
            <a:endParaRPr lang="es-MX" sz="900" dirty="0"/>
          </a:p>
          <a:p>
            <a:pPr algn="l"/>
            <a:r>
              <a:rPr lang="es-MX" sz="900" dirty="0"/>
              <a:t>- Aumento del número de integrantes en la familia a 3. </a:t>
            </a:r>
          </a:p>
          <a:p>
            <a:pPr algn="l"/>
            <a:r>
              <a:rPr lang="es-MX" sz="900" dirty="0"/>
              <a:t>- Todos los integrantes están casados.   </a:t>
            </a:r>
          </a:p>
          <a:p>
            <a:pPr algn="l"/>
            <a:r>
              <a:rPr lang="es-MX" sz="900" dirty="0"/>
              <a:t>- La segunda profesión más relevante es Negocios y Marketing. </a:t>
            </a:r>
          </a:p>
          <a:p>
            <a:pPr algn="l"/>
            <a:r>
              <a:rPr lang="es-MX" sz="900" dirty="0"/>
              <a:t>- La mayoría de las personas tienen una categoría de gasto media.   </a:t>
            </a:r>
          </a:p>
          <a:p>
            <a:pPr algn="l"/>
            <a:r>
              <a:rPr lang="es-MX" sz="900" dirty="0"/>
              <a:t>- Es el único clúster con la mayor proporción de personas en la categoría de gasto alta. </a:t>
            </a:r>
          </a:p>
          <a:p>
            <a:pPr algn="l"/>
            <a:r>
              <a:rPr lang="es-MX" sz="900" dirty="0"/>
              <a:t>- Es el clúster con mayor número de personas. </a:t>
            </a:r>
          </a:p>
          <a:p>
            <a:pPr algn="l"/>
            <a:endParaRPr lang="es-MX" sz="900" dirty="0"/>
          </a:p>
          <a:p>
            <a:pPr algn="l"/>
            <a:r>
              <a:rPr lang="es-MX" sz="900" dirty="0"/>
              <a:t>**Variables Numéricas:** En este clúster, las personas tienen una edad promedio de 51 años, con familias de 3 integrantes y 2 años de experiencia laboral. </a:t>
            </a:r>
          </a:p>
          <a:p>
            <a:pPr algn="l"/>
            <a:endParaRPr lang="es-MX" sz="900" dirty="0"/>
          </a:p>
          <a:p>
            <a:pPr algn="l"/>
            <a:r>
              <a:rPr lang="es-MX" sz="900" dirty="0"/>
              <a:t>**Variables Categóricas:** El 58% de las personas en este clúster son hombres, el 100% están casados y el 73% son graduados. El 60% tiene una categoría de gasto media, mientras que el 38% pertenece a la categoría de gasto alta. La profesión predominante es Arte y Entretenimiento, con un 53%, seguida de Negocios y Marketing, con un 17%. </a:t>
            </a:r>
          </a:p>
          <a:p>
            <a:pPr algn="l"/>
            <a:endParaRPr lang="es-MX" sz="900" dirty="0"/>
          </a:p>
          <a:p>
            <a:pPr algn="l"/>
            <a:r>
              <a:rPr lang="es-MX" sz="900" dirty="0"/>
              <a:t>#### **Descripción Clúster 3 (2.129 Personas)**</a:t>
            </a:r>
          </a:p>
          <a:p>
            <a:pPr algn="l"/>
            <a:endParaRPr lang="es-MX" sz="900" dirty="0"/>
          </a:p>
          <a:p>
            <a:pPr algn="l"/>
            <a:r>
              <a:rPr lang="es-MX" sz="900" dirty="0"/>
              <a:t>**Principales Diferencias Clúster 3 vs Clúster 0, 1 y 2:**</a:t>
            </a:r>
          </a:p>
          <a:p>
            <a:pPr algn="l"/>
            <a:endParaRPr lang="es-MX" sz="900" dirty="0"/>
          </a:p>
          <a:p>
            <a:pPr algn="l"/>
            <a:r>
              <a:rPr lang="es-MX" sz="900" dirty="0"/>
              <a:t>- Es el clúster con la menor edad promedio y el mayor número de integrantes en la familia. </a:t>
            </a:r>
          </a:p>
          <a:p>
            <a:pPr algn="l"/>
            <a:r>
              <a:rPr lang="es-MX" sz="900" dirty="0"/>
              <a:t>- Mayor proporción de mujeres. </a:t>
            </a:r>
          </a:p>
          <a:p>
            <a:pPr algn="l"/>
            <a:r>
              <a:rPr lang="es-MX" sz="900" dirty="0"/>
              <a:t>- Menor porcentaje de personas casadas. </a:t>
            </a:r>
          </a:p>
          <a:p>
            <a:pPr algn="l"/>
            <a:r>
              <a:rPr lang="es-MX" sz="900" dirty="0"/>
              <a:t>- La profesión principal es el sector salud. </a:t>
            </a:r>
          </a:p>
          <a:p>
            <a:pPr algn="l"/>
            <a:endParaRPr lang="es-MX" sz="900" dirty="0"/>
          </a:p>
          <a:p>
            <a:pPr algn="l"/>
            <a:r>
              <a:rPr lang="es-MX" sz="900" dirty="0"/>
              <a:t>**Variables Numéricas:** Las personas en este clúster tienen una edad promedio de 28 años, viven en familias de 4 integrantes y cuentan con 2 años de experiencia laboral. </a:t>
            </a:r>
          </a:p>
          <a:p>
            <a:pPr algn="l"/>
            <a:endParaRPr lang="es-MX" sz="900" dirty="0"/>
          </a:p>
          <a:p>
            <a:pPr algn="l"/>
            <a:r>
              <a:rPr lang="es-MX" sz="900" dirty="0"/>
              <a:t>**Variables Categóricas:** El 53% de los integrantes de este clúster son hombres, el 86% están casados y el 70% son graduados. Además, el 95% pertenece a la categoría de gasto baja, y la profesión predominante es salud, representando al 82% de las personas. </a:t>
            </a:r>
          </a:p>
          <a:p>
            <a:pPr algn="l"/>
            <a:endParaRPr lang="es-MX" sz="900" dirty="0"/>
          </a:p>
          <a:p>
            <a:pPr algn="l"/>
            <a:r>
              <a:rPr lang="es-MX" sz="900" dirty="0"/>
              <a:t>**Conclusión Final**</a:t>
            </a:r>
          </a:p>
          <a:p>
            <a:pPr algn="l"/>
            <a:endParaRPr lang="es-MX" sz="900" dirty="0"/>
          </a:p>
          <a:p>
            <a:pPr algn="l"/>
            <a:r>
              <a:rPr lang="es-MX" sz="900" dirty="0"/>
              <a:t>Dado que el objetivo es maximizar las ventas de automóviles mediante la identificación de un grupo objetivo que permita atraer nuevos clientes a la empresa, y que esto implica diseñar estrategias de mercadeo para generar una respuesta de compra en el consumidor final, se recomienda enfocar las campañas de marketing en el clúster 2. </a:t>
            </a:r>
          </a:p>
          <a:p>
            <a:pPr algn="l"/>
            <a:endParaRPr lang="es-MX" sz="900" dirty="0"/>
          </a:p>
          <a:p>
            <a:pPr algn="l"/>
            <a:r>
              <a:rPr lang="es-MX" sz="900" dirty="0"/>
              <a:t>Este clúster destaca entre los cuatro analizados por ser el que reúne al mayor número de personas, además de contar con una mayoría de integrantes que presentan una categoría de gasto media o alta, lo que lo convierte en un objetivo clave para las estrategias comerciales. Con una experiencia laboral promedio de 2 años, el grupo podría reflejar estabilidad financiera. Las familias en este clúster, con un promedio de 3 integrantes, lo hacen especialmente atractivo para promover la compra de automóviles, ya que ofrecen una solución cómoda para el transporte familiar, a diferencia de otros vehículos como las motocicletas. </a:t>
            </a:r>
          </a:p>
          <a:p>
            <a:pPr algn="l"/>
            <a:endParaRPr lang="es-MX" sz="900" dirty="0"/>
          </a:p>
          <a:p>
            <a:pPr algn="l"/>
            <a:r>
              <a:rPr lang="es-MX" sz="900" dirty="0"/>
              <a:t>Un aspecto clave es la diversidad en la distribución de profesiones dentro del clúster 2, lo que permite adaptar las campañas a diferentes públicos. El automóvil no solo sería útil en el ámbito familiar, sino también para satisfacer necesidades de movilidad laboral. Por ejemplo, personas que trabajan en arte y entretenimiento, abogados, ingenieros, o quienes requieren un vehículo para sus actividades profesionales, encontrarán en el automóvil una solución versátil tanto para la vida personal como laboral.</a:t>
            </a:r>
          </a:p>
          <a:p>
            <a:pPr algn="l"/>
            <a:endParaRPr lang="es-MX" sz="900" dirty="0"/>
          </a:p>
          <a:p>
            <a:pPr algn="l"/>
            <a:endParaRPr lang="es-MX" sz="900" dirty="0"/>
          </a:p>
          <a:p>
            <a:pPr algn="l"/>
            <a:endParaRPr lang="es-MX" sz="900" dirty="0"/>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15</a:t>
            </a:fld>
            <a:endParaRPr lang="es-CO"/>
          </a:p>
        </p:txBody>
      </p:sp>
    </p:spTree>
    <p:extLst>
      <p:ext uri="{BB962C8B-B14F-4D97-AF65-F5344CB8AC3E}">
        <p14:creationId xmlns:p14="http://schemas.microsoft.com/office/powerpoint/2010/main" val="2920809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2</a:t>
            </a:fld>
            <a:endParaRPr lang="es-CO"/>
          </a:p>
        </p:txBody>
      </p:sp>
    </p:spTree>
    <p:extLst>
      <p:ext uri="{BB962C8B-B14F-4D97-AF65-F5344CB8AC3E}">
        <p14:creationId xmlns:p14="http://schemas.microsoft.com/office/powerpoint/2010/main" val="2442169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3</a:t>
            </a:fld>
            <a:endParaRPr lang="es-CO"/>
          </a:p>
        </p:txBody>
      </p:sp>
    </p:spTree>
    <p:extLst>
      <p:ext uri="{BB962C8B-B14F-4D97-AF65-F5344CB8AC3E}">
        <p14:creationId xmlns:p14="http://schemas.microsoft.com/office/powerpoint/2010/main" val="379943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0" i="0" dirty="0">
              <a:solidFill>
                <a:srgbClr val="0D0D0D"/>
              </a:solidFill>
              <a:effectLst/>
              <a:latin typeface="Söhne"/>
            </a:endParaRPr>
          </a:p>
        </p:txBody>
      </p:sp>
      <p:sp>
        <p:nvSpPr>
          <p:cNvPr id="4" name="Marcador de número de diapositiva 3"/>
          <p:cNvSpPr>
            <a:spLocks noGrp="1"/>
          </p:cNvSpPr>
          <p:nvPr>
            <p:ph type="sldNum" sz="quarter" idx="5"/>
          </p:nvPr>
        </p:nvSpPr>
        <p:spPr/>
        <p:txBody>
          <a:bodyPr/>
          <a:lstStyle/>
          <a:p>
            <a:fld id="{78A1F51E-9256-48BE-8762-69D4BDADEA79}" type="slidenum">
              <a:rPr lang="es-CO" smtClean="0"/>
              <a:t>4</a:t>
            </a:fld>
            <a:endParaRPr lang="es-CO"/>
          </a:p>
        </p:txBody>
      </p:sp>
    </p:spTree>
    <p:extLst>
      <p:ext uri="{BB962C8B-B14F-4D97-AF65-F5344CB8AC3E}">
        <p14:creationId xmlns:p14="http://schemas.microsoft.com/office/powerpoint/2010/main" val="339277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proyecto, se utilizó un conjunto de datos extraído de la plataforma pública </a:t>
            </a:r>
            <a:r>
              <a:rPr lang="es-ES" i="1" dirty="0" err="1"/>
              <a:t>Kaggle</a:t>
            </a:r>
            <a:r>
              <a:rPr lang="es-ES" dirty="0"/>
              <a:t>. Estos datos simulan la situación de una empresa automotriz que busca segmentar clientes potenciales en un nuevo mercado. </a:t>
            </a:r>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5</a:t>
            </a:fld>
            <a:endParaRPr lang="es-CO"/>
          </a:p>
        </p:txBody>
      </p:sp>
    </p:spTree>
    <p:extLst>
      <p:ext uri="{BB962C8B-B14F-4D97-AF65-F5344CB8AC3E}">
        <p14:creationId xmlns:p14="http://schemas.microsoft.com/office/powerpoint/2010/main" val="3065811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conjunto de datos contiene 8,068 registros de clientes, cada uno con 9 variables que representan características sociodemográficas y patrones de consumo.</a:t>
            </a:r>
          </a:p>
          <a:p>
            <a:r>
              <a:rPr lang="es-ES" dirty="0"/>
              <a:t>Entre las variables numéricas se destacan la edad, la experiencia laboral y el tamaño de la familia, mientras que las variables categóricas incluyen género, estado civil, nivel educativo, profesión y la categoría de gasto asignada a cada cliente.</a:t>
            </a:r>
          </a:p>
          <a:p>
            <a:r>
              <a:rPr lang="es-ES" dirty="0"/>
              <a:t>Durante la exploración de los datos, se identificaron valores nulos en algunas variables, como la experiencia laboral, estado civil y graduado. Para tratar estos valores faltantes, se realizó una imputación utilizando la mediana para las variables numéricas y la moda para las categóricas. Sin embargo, en el caso de la variable 'Profesión', que presentaba un 2% de valores nulos, se optó por eliminar esos registros, dada su baja proporción.</a:t>
            </a:r>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6</a:t>
            </a:fld>
            <a:endParaRPr lang="es-CO"/>
          </a:p>
        </p:txBody>
      </p:sp>
    </p:spTree>
    <p:extLst>
      <p:ext uri="{BB962C8B-B14F-4D97-AF65-F5344CB8AC3E}">
        <p14:creationId xmlns:p14="http://schemas.microsoft.com/office/powerpoint/2010/main" val="270508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Durante la exploración de los datos, se identificaron valores nulos en algunas variables, como la experiencia laboral, estado civil y el tamaño de la familia. Para tratar estos valores faltantes, se realizó una imputación utilizando la mediana para las variables numéricas y la moda para las categóricas. Sin embargo, en el caso de la variable 'Profesión', que presentaba un 2% de valores nulos, se optó por eliminar esos registros, dada su baja proporción.</a:t>
            </a:r>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7</a:t>
            </a:fld>
            <a:endParaRPr lang="es-CO"/>
          </a:p>
        </p:txBody>
      </p:sp>
    </p:spTree>
    <p:extLst>
      <p:ext uri="{BB962C8B-B14F-4D97-AF65-F5344CB8AC3E}">
        <p14:creationId xmlns:p14="http://schemas.microsoft.com/office/powerpoint/2010/main" val="1891531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análisis descriptivo, se encontró que la mayoría de los clientes tiene entre 18 y 53 años, con una experiencia laboral promedio de dos años y medio. Además, el tamaño de las familias varía entre 1 y 9 integrantes, siendo más común entre 1 y 4 personas.</a:t>
            </a:r>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8</a:t>
            </a:fld>
            <a:endParaRPr lang="es-CO"/>
          </a:p>
        </p:txBody>
      </p:sp>
    </p:spTree>
    <p:extLst>
      <p:ext uri="{BB962C8B-B14F-4D97-AF65-F5344CB8AC3E}">
        <p14:creationId xmlns:p14="http://schemas.microsoft.com/office/powerpoint/2010/main" val="2203411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las variables categóricas, se observó que la mayoría de clientes son hombres (con un 9.5% más que mujeres), mientras que el 62% de los clientes tienen un título universitario. Además, la mayoría de los clientes pertenece a una categoría de consumo baja, lo cual será clave para definir estrategias de marketing.</a:t>
            </a:r>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9</a:t>
            </a:fld>
            <a:endParaRPr lang="es-CO"/>
          </a:p>
        </p:txBody>
      </p:sp>
    </p:spTree>
    <p:extLst>
      <p:ext uri="{BB962C8B-B14F-4D97-AF65-F5344CB8AC3E}">
        <p14:creationId xmlns:p14="http://schemas.microsoft.com/office/powerpoint/2010/main" val="3171550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779329-05C7-4A2E-B878-CD5ADC7E97A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2964C2C-EE1C-252F-5E29-2CDA7668E7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F4A824F6-6AF2-1324-1258-BEF8BD25E58B}"/>
              </a:ext>
            </a:extLst>
          </p:cNvPr>
          <p:cNvSpPr>
            <a:spLocks noGrp="1"/>
          </p:cNvSpPr>
          <p:nvPr>
            <p:ph type="dt" sz="half" idx="10"/>
          </p:nvPr>
        </p:nvSpPr>
        <p:spPr/>
        <p:txBody>
          <a:bodyPr/>
          <a:lstStyle/>
          <a:p>
            <a:fld id="{E8C9ED76-EFCA-4B19-9B4F-A96B6E138231}" type="datetimeFigureOut">
              <a:rPr lang="es-CO" smtClean="0"/>
              <a:t>25/09/24</a:t>
            </a:fld>
            <a:endParaRPr lang="es-CO"/>
          </a:p>
        </p:txBody>
      </p:sp>
      <p:sp>
        <p:nvSpPr>
          <p:cNvPr id="5" name="Marcador de pie de página 4">
            <a:extLst>
              <a:ext uri="{FF2B5EF4-FFF2-40B4-BE49-F238E27FC236}">
                <a16:creationId xmlns:a16="http://schemas.microsoft.com/office/drawing/2014/main" id="{36D51596-FE0F-F760-9510-61167A325A4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CA728C2-28EC-8215-7678-3FD96011AA19}"/>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1988674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1F7C18-59FA-BA41-F44B-E2BDD022D44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589B6E0-2E58-208E-6637-0306CF508F0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E2D2617-18D5-0BD1-3684-29960DE850B3}"/>
              </a:ext>
            </a:extLst>
          </p:cNvPr>
          <p:cNvSpPr>
            <a:spLocks noGrp="1"/>
          </p:cNvSpPr>
          <p:nvPr>
            <p:ph type="dt" sz="half" idx="10"/>
          </p:nvPr>
        </p:nvSpPr>
        <p:spPr/>
        <p:txBody>
          <a:bodyPr/>
          <a:lstStyle/>
          <a:p>
            <a:fld id="{E8C9ED76-EFCA-4B19-9B4F-A96B6E138231}" type="datetimeFigureOut">
              <a:rPr lang="es-CO" smtClean="0"/>
              <a:t>25/09/24</a:t>
            </a:fld>
            <a:endParaRPr lang="es-CO"/>
          </a:p>
        </p:txBody>
      </p:sp>
      <p:sp>
        <p:nvSpPr>
          <p:cNvPr id="5" name="Marcador de pie de página 4">
            <a:extLst>
              <a:ext uri="{FF2B5EF4-FFF2-40B4-BE49-F238E27FC236}">
                <a16:creationId xmlns:a16="http://schemas.microsoft.com/office/drawing/2014/main" id="{3F98B52F-7C52-E005-26F9-5BA91C2FF0D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76962C4-D878-E6E4-018B-87FE4552ED36}"/>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1913761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97EC4E3-ED14-51F6-EB62-FF63216ACEC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AF4EC9F-513D-8FD2-2ACD-95E56DECEB4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6444093-C674-4BD8-D740-E8593998DD24}"/>
              </a:ext>
            </a:extLst>
          </p:cNvPr>
          <p:cNvSpPr>
            <a:spLocks noGrp="1"/>
          </p:cNvSpPr>
          <p:nvPr>
            <p:ph type="dt" sz="half" idx="10"/>
          </p:nvPr>
        </p:nvSpPr>
        <p:spPr/>
        <p:txBody>
          <a:bodyPr/>
          <a:lstStyle/>
          <a:p>
            <a:fld id="{E8C9ED76-EFCA-4B19-9B4F-A96B6E138231}" type="datetimeFigureOut">
              <a:rPr lang="es-CO" smtClean="0"/>
              <a:t>25/09/24</a:t>
            </a:fld>
            <a:endParaRPr lang="es-CO"/>
          </a:p>
        </p:txBody>
      </p:sp>
      <p:sp>
        <p:nvSpPr>
          <p:cNvPr id="5" name="Marcador de pie de página 4">
            <a:extLst>
              <a:ext uri="{FF2B5EF4-FFF2-40B4-BE49-F238E27FC236}">
                <a16:creationId xmlns:a16="http://schemas.microsoft.com/office/drawing/2014/main" id="{85D2C7F6-7DE4-43F3-EE3A-F953B3FB1EC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73DCD32-0BF9-0096-434E-01A9F5CD49CA}"/>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279072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D0934-E219-DBFF-5E50-62A32E81B33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66E16A4-C64A-6B70-68C5-0BEC3E8845D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E6E17C-2520-AE45-D3FE-43E2BFBB6093}"/>
              </a:ext>
            </a:extLst>
          </p:cNvPr>
          <p:cNvSpPr>
            <a:spLocks noGrp="1"/>
          </p:cNvSpPr>
          <p:nvPr>
            <p:ph type="dt" sz="half" idx="10"/>
          </p:nvPr>
        </p:nvSpPr>
        <p:spPr/>
        <p:txBody>
          <a:bodyPr/>
          <a:lstStyle/>
          <a:p>
            <a:fld id="{E8C9ED76-EFCA-4B19-9B4F-A96B6E138231}" type="datetimeFigureOut">
              <a:rPr lang="es-CO" smtClean="0"/>
              <a:t>25/09/24</a:t>
            </a:fld>
            <a:endParaRPr lang="es-CO"/>
          </a:p>
        </p:txBody>
      </p:sp>
      <p:sp>
        <p:nvSpPr>
          <p:cNvPr id="5" name="Marcador de pie de página 4">
            <a:extLst>
              <a:ext uri="{FF2B5EF4-FFF2-40B4-BE49-F238E27FC236}">
                <a16:creationId xmlns:a16="http://schemas.microsoft.com/office/drawing/2014/main" id="{2EA154A6-2C68-41A3-CEF1-FEE9B13F513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EDF9D7A-829F-6CA9-A34A-889F561B1CB2}"/>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2638660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08DC4-8314-5ED6-3B05-75BA03A6FA8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73301DA-DB53-5371-A363-6D625E10B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A805C79-D33A-614D-7CC5-836771E82EAD}"/>
              </a:ext>
            </a:extLst>
          </p:cNvPr>
          <p:cNvSpPr>
            <a:spLocks noGrp="1"/>
          </p:cNvSpPr>
          <p:nvPr>
            <p:ph type="dt" sz="half" idx="10"/>
          </p:nvPr>
        </p:nvSpPr>
        <p:spPr/>
        <p:txBody>
          <a:bodyPr/>
          <a:lstStyle/>
          <a:p>
            <a:fld id="{E8C9ED76-EFCA-4B19-9B4F-A96B6E138231}" type="datetimeFigureOut">
              <a:rPr lang="es-CO" smtClean="0"/>
              <a:t>25/09/24</a:t>
            </a:fld>
            <a:endParaRPr lang="es-CO"/>
          </a:p>
        </p:txBody>
      </p:sp>
      <p:sp>
        <p:nvSpPr>
          <p:cNvPr id="5" name="Marcador de pie de página 4">
            <a:extLst>
              <a:ext uri="{FF2B5EF4-FFF2-40B4-BE49-F238E27FC236}">
                <a16:creationId xmlns:a16="http://schemas.microsoft.com/office/drawing/2014/main" id="{A1CF076C-0827-3FE5-BD11-23536170C7F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74019B9-BCCA-20D7-FAB6-D2A4F6CB27D6}"/>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154770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7FCDB-0C4F-F480-9A20-012CA68CB5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D257FDB-365C-7A37-35D7-43A5CEF2EC5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E517DF06-F0B1-C138-3D40-DD0F33391D8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DE887A43-A668-DF71-B1D9-E831AE57DB88}"/>
              </a:ext>
            </a:extLst>
          </p:cNvPr>
          <p:cNvSpPr>
            <a:spLocks noGrp="1"/>
          </p:cNvSpPr>
          <p:nvPr>
            <p:ph type="dt" sz="half" idx="10"/>
          </p:nvPr>
        </p:nvSpPr>
        <p:spPr/>
        <p:txBody>
          <a:bodyPr/>
          <a:lstStyle/>
          <a:p>
            <a:fld id="{E8C9ED76-EFCA-4B19-9B4F-A96B6E138231}" type="datetimeFigureOut">
              <a:rPr lang="es-CO" smtClean="0"/>
              <a:t>25/09/24</a:t>
            </a:fld>
            <a:endParaRPr lang="es-CO"/>
          </a:p>
        </p:txBody>
      </p:sp>
      <p:sp>
        <p:nvSpPr>
          <p:cNvPr id="6" name="Marcador de pie de página 5">
            <a:extLst>
              <a:ext uri="{FF2B5EF4-FFF2-40B4-BE49-F238E27FC236}">
                <a16:creationId xmlns:a16="http://schemas.microsoft.com/office/drawing/2014/main" id="{8E82D8DF-F54B-A34E-4DBB-1219B9CE2B3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591926D-6519-38FA-616B-FE1239C217A3}"/>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52741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0DF48B-7CBB-1D93-0CBE-52E1CEC88CE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B02707A-854F-4FB8-329B-A00E46B5A3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DCF1B26-ECD1-0DEE-F673-EB5146E3379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E080AD7-092D-C6F1-7C4D-FA31C43A85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1FED582-6D81-2C83-B7E0-63D6900A0E7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D2A18FD-24CD-4CDC-225D-BCFC27DD4569}"/>
              </a:ext>
            </a:extLst>
          </p:cNvPr>
          <p:cNvSpPr>
            <a:spLocks noGrp="1"/>
          </p:cNvSpPr>
          <p:nvPr>
            <p:ph type="dt" sz="half" idx="10"/>
          </p:nvPr>
        </p:nvSpPr>
        <p:spPr/>
        <p:txBody>
          <a:bodyPr/>
          <a:lstStyle/>
          <a:p>
            <a:fld id="{E8C9ED76-EFCA-4B19-9B4F-A96B6E138231}" type="datetimeFigureOut">
              <a:rPr lang="es-CO" smtClean="0"/>
              <a:t>25/09/24</a:t>
            </a:fld>
            <a:endParaRPr lang="es-CO"/>
          </a:p>
        </p:txBody>
      </p:sp>
      <p:sp>
        <p:nvSpPr>
          <p:cNvPr id="8" name="Marcador de pie de página 7">
            <a:extLst>
              <a:ext uri="{FF2B5EF4-FFF2-40B4-BE49-F238E27FC236}">
                <a16:creationId xmlns:a16="http://schemas.microsoft.com/office/drawing/2014/main" id="{BBE98157-09A9-24A2-1FB8-BCC69584D4E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A159FB-D564-F2B7-842A-DFB072D124AC}"/>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719125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DDD9AD-3FB2-9317-2CC7-98167219184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14F0631-28D5-0F39-3494-55E67874E786}"/>
              </a:ext>
            </a:extLst>
          </p:cNvPr>
          <p:cNvSpPr>
            <a:spLocks noGrp="1"/>
          </p:cNvSpPr>
          <p:nvPr>
            <p:ph type="dt" sz="half" idx="10"/>
          </p:nvPr>
        </p:nvSpPr>
        <p:spPr/>
        <p:txBody>
          <a:bodyPr/>
          <a:lstStyle/>
          <a:p>
            <a:fld id="{E8C9ED76-EFCA-4B19-9B4F-A96B6E138231}" type="datetimeFigureOut">
              <a:rPr lang="es-CO" smtClean="0"/>
              <a:t>25/09/24</a:t>
            </a:fld>
            <a:endParaRPr lang="es-CO"/>
          </a:p>
        </p:txBody>
      </p:sp>
      <p:sp>
        <p:nvSpPr>
          <p:cNvPr id="4" name="Marcador de pie de página 3">
            <a:extLst>
              <a:ext uri="{FF2B5EF4-FFF2-40B4-BE49-F238E27FC236}">
                <a16:creationId xmlns:a16="http://schemas.microsoft.com/office/drawing/2014/main" id="{0BFAC716-CF55-50C9-B007-E6FA367E5192}"/>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5133D76-AC2C-6C5D-A1BA-8D9F0CF327E5}"/>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1057623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28E1FBB-0193-BEF5-DA24-DA4F2EEB49C5}"/>
              </a:ext>
            </a:extLst>
          </p:cNvPr>
          <p:cNvSpPr>
            <a:spLocks noGrp="1"/>
          </p:cNvSpPr>
          <p:nvPr>
            <p:ph type="dt" sz="half" idx="10"/>
          </p:nvPr>
        </p:nvSpPr>
        <p:spPr/>
        <p:txBody>
          <a:bodyPr/>
          <a:lstStyle/>
          <a:p>
            <a:fld id="{E8C9ED76-EFCA-4B19-9B4F-A96B6E138231}" type="datetimeFigureOut">
              <a:rPr lang="es-CO" smtClean="0"/>
              <a:t>25/09/24</a:t>
            </a:fld>
            <a:endParaRPr lang="es-CO"/>
          </a:p>
        </p:txBody>
      </p:sp>
      <p:sp>
        <p:nvSpPr>
          <p:cNvPr id="3" name="Marcador de pie de página 2">
            <a:extLst>
              <a:ext uri="{FF2B5EF4-FFF2-40B4-BE49-F238E27FC236}">
                <a16:creationId xmlns:a16="http://schemas.microsoft.com/office/drawing/2014/main" id="{8836B801-58DF-7E6A-7A73-02E396FA129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5B1F18F8-F367-F4CC-0338-AE77B47BA082}"/>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3355599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CFA9C-800B-A1B0-BAFA-759D62009D0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3ABD5DB-9D11-6BB4-6FC0-1FCCF4B28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B535412-4F26-71E5-332A-C4F79A5CC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0E3B257-4E1B-14E1-7CF5-54C31A848D33}"/>
              </a:ext>
            </a:extLst>
          </p:cNvPr>
          <p:cNvSpPr>
            <a:spLocks noGrp="1"/>
          </p:cNvSpPr>
          <p:nvPr>
            <p:ph type="dt" sz="half" idx="10"/>
          </p:nvPr>
        </p:nvSpPr>
        <p:spPr/>
        <p:txBody>
          <a:bodyPr/>
          <a:lstStyle/>
          <a:p>
            <a:fld id="{E8C9ED76-EFCA-4B19-9B4F-A96B6E138231}" type="datetimeFigureOut">
              <a:rPr lang="es-CO" smtClean="0"/>
              <a:t>25/09/24</a:t>
            </a:fld>
            <a:endParaRPr lang="es-CO"/>
          </a:p>
        </p:txBody>
      </p:sp>
      <p:sp>
        <p:nvSpPr>
          <p:cNvPr id="6" name="Marcador de pie de página 5">
            <a:extLst>
              <a:ext uri="{FF2B5EF4-FFF2-40B4-BE49-F238E27FC236}">
                <a16:creationId xmlns:a16="http://schemas.microsoft.com/office/drawing/2014/main" id="{CA8180A2-49CB-3A46-904C-D7F2E9D5A96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0AAA4A3-6A85-D090-04BE-99622F551F57}"/>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1460388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207D7B-3D84-6C72-EF81-776DAB8B18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AEF25D6-A2A3-6AC8-85AA-4C9D4A8849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8856FD4B-4EAA-65AD-B4E4-EF28663A6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E98226D-551D-6400-BA78-C6C487DB64CF}"/>
              </a:ext>
            </a:extLst>
          </p:cNvPr>
          <p:cNvSpPr>
            <a:spLocks noGrp="1"/>
          </p:cNvSpPr>
          <p:nvPr>
            <p:ph type="dt" sz="half" idx="10"/>
          </p:nvPr>
        </p:nvSpPr>
        <p:spPr/>
        <p:txBody>
          <a:bodyPr/>
          <a:lstStyle/>
          <a:p>
            <a:fld id="{E8C9ED76-EFCA-4B19-9B4F-A96B6E138231}" type="datetimeFigureOut">
              <a:rPr lang="es-CO" smtClean="0"/>
              <a:t>25/09/24</a:t>
            </a:fld>
            <a:endParaRPr lang="es-CO"/>
          </a:p>
        </p:txBody>
      </p:sp>
      <p:sp>
        <p:nvSpPr>
          <p:cNvPr id="6" name="Marcador de pie de página 5">
            <a:extLst>
              <a:ext uri="{FF2B5EF4-FFF2-40B4-BE49-F238E27FC236}">
                <a16:creationId xmlns:a16="http://schemas.microsoft.com/office/drawing/2014/main" id="{FD53D7EA-7144-145B-1559-D56257D7857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8079002-8BD9-0C77-EF53-136DBDA5286A}"/>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3761291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EE1B2F3-A98E-3F4C-F2AD-CB9ED0330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B3395FD-77D7-7513-A6F4-7436C11E1A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237C58A-EAF2-5DB6-2A44-464D39DF07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9ED76-EFCA-4B19-9B4F-A96B6E138231}" type="datetimeFigureOut">
              <a:rPr lang="es-CO" smtClean="0"/>
              <a:t>25/09/24</a:t>
            </a:fld>
            <a:endParaRPr lang="es-CO"/>
          </a:p>
        </p:txBody>
      </p:sp>
      <p:sp>
        <p:nvSpPr>
          <p:cNvPr id="5" name="Marcador de pie de página 4">
            <a:extLst>
              <a:ext uri="{FF2B5EF4-FFF2-40B4-BE49-F238E27FC236}">
                <a16:creationId xmlns:a16="http://schemas.microsoft.com/office/drawing/2014/main" id="{6F769569-A06F-87BB-A238-831CD714E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A4478A4-6D02-37DE-1376-B976CB1EBE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316AA-FB98-4A9D-B219-AE9752926141}" type="slidenum">
              <a:rPr lang="es-CO" smtClean="0"/>
              <a:t>‹Nº›</a:t>
            </a:fld>
            <a:endParaRPr lang="es-CO"/>
          </a:p>
        </p:txBody>
      </p:sp>
    </p:spTree>
    <p:extLst>
      <p:ext uri="{BB962C8B-B14F-4D97-AF65-F5344CB8AC3E}">
        <p14:creationId xmlns:p14="http://schemas.microsoft.com/office/powerpoint/2010/main" val="1263634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microsoft.com/office/2007/relationships/hdphoto" Target="../media/hdphoto1.wdp"/><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18.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9.png"/><Relationship Id="rId4" Type="http://schemas.openxmlformats.org/officeDocument/2006/relationships/notesSlide" Target="../notesSlides/notesSlide13.xml"/><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2.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21.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jpe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jpe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6.m4a"/><Relationship Id="rId7" Type="http://schemas.openxmlformats.org/officeDocument/2006/relationships/image" Target="../media/image11.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notesSlide" Target="../notesSlides/notesSlide8.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7.m4a"/><Relationship Id="rId7" Type="http://schemas.openxmlformats.org/officeDocument/2006/relationships/image" Target="../media/image14.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13.png"/><Relationship Id="rId11" Type="http://schemas.openxmlformats.org/officeDocument/2006/relationships/image" Target="../media/image2.png"/><Relationship Id="rId5" Type="http://schemas.openxmlformats.org/officeDocument/2006/relationships/notesSlide" Target="../notesSlides/notesSlide9.xml"/><Relationship Id="rId10" Type="http://schemas.openxmlformats.org/officeDocument/2006/relationships/image" Target="../media/image17.png"/><Relationship Id="rId4" Type="http://schemas.openxmlformats.org/officeDocument/2006/relationships/slideLayout" Target="../slideLayouts/slideLayout7.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03,505 en la categoría «Car digital» de fotos e imágenes de stock libres  de regalías | Shutterstock">
            <a:extLst>
              <a:ext uri="{FF2B5EF4-FFF2-40B4-BE49-F238E27FC236}">
                <a16:creationId xmlns:a16="http://schemas.microsoft.com/office/drawing/2014/main" id="{9E10EEDD-4C71-B64F-3667-6BC039D1D481}"/>
              </a:ext>
            </a:extLst>
          </p:cNvPr>
          <p:cNvPicPr>
            <a:picLocks noChangeAspect="1" noChangeArrowheads="1"/>
          </p:cNvPicPr>
          <p:nvPr/>
        </p:nvPicPr>
        <p:blipFill>
          <a:blip r:embed="rId6">
            <a:duotone>
              <a:prstClr val="black"/>
              <a:schemeClr val="accent1">
                <a:tint val="45000"/>
                <a:satMod val="400000"/>
              </a:schemeClr>
            </a:duotone>
            <a:alphaModFix amt="3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 y="-238760"/>
            <a:ext cx="12185967" cy="733189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557;p59">
            <a:extLst>
              <a:ext uri="{FF2B5EF4-FFF2-40B4-BE49-F238E27FC236}">
                <a16:creationId xmlns:a16="http://schemas.microsoft.com/office/drawing/2014/main" id="{97B07EE3-7AEA-0444-6365-4CFBE7289146}"/>
              </a:ext>
            </a:extLst>
          </p:cNvPr>
          <p:cNvSpPr txBox="1">
            <a:spLocks noChangeArrowheads="1"/>
          </p:cNvSpPr>
          <p:nvPr/>
        </p:nvSpPr>
        <p:spPr bwMode="auto">
          <a:xfrm>
            <a:off x="387318" y="1730632"/>
            <a:ext cx="12014846" cy="1626178"/>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4400" b="1" dirty="0">
                <a:ln/>
                <a:solidFill>
                  <a:schemeClr val="bg2">
                    <a:lumMod val="25000"/>
                  </a:schemeClr>
                </a:solidFill>
                <a:latin typeface="Georgia" panose="02040502050405020303" pitchFamily="18" charset="0"/>
                <a:sym typeface="Montserrat" panose="00000500000000000000" pitchFamily="50" charset="0"/>
              </a:rPr>
              <a:t>Proyecto Final </a:t>
            </a:r>
            <a:br>
              <a:rPr lang="es-CO" altLang="es-EC" sz="4400" b="1" dirty="0">
                <a:ln/>
                <a:solidFill>
                  <a:schemeClr val="bg2">
                    <a:lumMod val="25000"/>
                  </a:schemeClr>
                </a:solidFill>
                <a:latin typeface="Georgia" panose="02040502050405020303" pitchFamily="18" charset="0"/>
                <a:sym typeface="Montserrat" panose="00000500000000000000" pitchFamily="50" charset="0"/>
              </a:rPr>
            </a:br>
            <a:r>
              <a:rPr lang="es-CO" altLang="es-EC" sz="4400" b="1" dirty="0">
                <a:ln/>
                <a:solidFill>
                  <a:schemeClr val="bg2">
                    <a:lumMod val="25000"/>
                  </a:schemeClr>
                </a:solidFill>
                <a:latin typeface="Georgia" panose="02040502050405020303" pitchFamily="18" charset="0"/>
                <a:sym typeface="Montserrat" panose="00000500000000000000" pitchFamily="50" charset="0"/>
              </a:rPr>
              <a:t>Aprendizaje No Supervisado</a:t>
            </a:r>
          </a:p>
        </p:txBody>
      </p:sp>
      <p:sp>
        <p:nvSpPr>
          <p:cNvPr id="5" name="Google Shape;1557;p59">
            <a:extLst>
              <a:ext uri="{FF2B5EF4-FFF2-40B4-BE49-F238E27FC236}">
                <a16:creationId xmlns:a16="http://schemas.microsoft.com/office/drawing/2014/main" id="{BA36103C-31F2-5389-C59D-97F7B3EF3975}"/>
              </a:ext>
            </a:extLst>
          </p:cNvPr>
          <p:cNvSpPr txBox="1">
            <a:spLocks noChangeArrowheads="1"/>
          </p:cNvSpPr>
          <p:nvPr/>
        </p:nvSpPr>
        <p:spPr bwMode="auto">
          <a:xfrm>
            <a:off x="7445829" y="5561317"/>
            <a:ext cx="5088121"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1800" dirty="0">
                <a:ln/>
                <a:solidFill>
                  <a:srgbClr val="002060"/>
                </a:solidFill>
                <a:latin typeface="Georgia" panose="02040502050405020303" pitchFamily="18" charset="0"/>
                <a:sym typeface="Montserrat" panose="00000500000000000000" pitchFamily="50" charset="0"/>
              </a:rPr>
              <a:t>Guillermo Andrés Cifuentes Ropero</a:t>
            </a:r>
          </a:p>
          <a:p>
            <a:pPr algn="ctr" eaLnBrk="1" hangingPunct="1">
              <a:buSzPts val="3800"/>
              <a:buFont typeface="Montserrat" panose="00000500000000000000" pitchFamily="50" charset="0"/>
              <a:buNone/>
            </a:pPr>
            <a:r>
              <a:rPr lang="es-CO" altLang="es-EC" sz="1800" dirty="0">
                <a:ln/>
                <a:solidFill>
                  <a:srgbClr val="002060"/>
                </a:solidFill>
                <a:latin typeface="Georgia" panose="02040502050405020303" pitchFamily="18" charset="0"/>
                <a:sym typeface="Montserrat" panose="00000500000000000000" pitchFamily="50" charset="0"/>
              </a:rPr>
              <a:t>Angie Lizeth González Devia</a:t>
            </a:r>
          </a:p>
          <a:p>
            <a:pPr algn="ctr" eaLnBrk="1" hangingPunct="1">
              <a:buSzPts val="3800"/>
              <a:buFont typeface="Montserrat" panose="00000500000000000000" pitchFamily="50" charset="0"/>
              <a:buNone/>
            </a:pPr>
            <a:r>
              <a:rPr lang="es-CO" altLang="es-EC" sz="1800" dirty="0">
                <a:ln/>
                <a:solidFill>
                  <a:srgbClr val="002060"/>
                </a:solidFill>
                <a:latin typeface="Georgia" panose="02040502050405020303" pitchFamily="18" charset="0"/>
                <a:sym typeface="Montserrat" panose="00000500000000000000" pitchFamily="50" charset="0"/>
              </a:rPr>
              <a:t>Paula Andrea Vargas Arámbula</a:t>
            </a:r>
          </a:p>
          <a:p>
            <a:pPr algn="ctr" eaLnBrk="1" hangingPunct="1">
              <a:buSzPts val="3800"/>
              <a:buFont typeface="Montserrat" panose="00000500000000000000" pitchFamily="50" charset="0"/>
              <a:buNone/>
            </a:pPr>
            <a:r>
              <a:rPr lang="es-CO" altLang="es-EC" sz="1800" dirty="0">
                <a:ln/>
                <a:solidFill>
                  <a:srgbClr val="002060"/>
                </a:solidFill>
                <a:latin typeface="Georgia" panose="02040502050405020303" pitchFamily="18" charset="0"/>
                <a:sym typeface="Montserrat" panose="00000500000000000000" pitchFamily="50" charset="0"/>
              </a:rPr>
              <a:t>Tatiana Zapata Rey</a:t>
            </a:r>
          </a:p>
        </p:txBody>
      </p:sp>
      <p:sp>
        <p:nvSpPr>
          <p:cNvPr id="3" name="Google Shape;1557;p59">
            <a:extLst>
              <a:ext uri="{FF2B5EF4-FFF2-40B4-BE49-F238E27FC236}">
                <a16:creationId xmlns:a16="http://schemas.microsoft.com/office/drawing/2014/main" id="{CBF2D14B-F34D-70D3-27BF-54736421A90F}"/>
              </a:ext>
            </a:extLst>
          </p:cNvPr>
          <p:cNvSpPr txBox="1">
            <a:spLocks noChangeArrowheads="1"/>
          </p:cNvSpPr>
          <p:nvPr/>
        </p:nvSpPr>
        <p:spPr bwMode="auto">
          <a:xfrm>
            <a:off x="2012383" y="3616505"/>
            <a:ext cx="9189819" cy="993933"/>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ES" altLang="es-EC" sz="2800" dirty="0">
                <a:ln/>
                <a:solidFill>
                  <a:schemeClr val="bg2">
                    <a:lumMod val="25000"/>
                  </a:schemeClr>
                </a:solidFill>
                <a:latin typeface="Georgia" panose="02040502050405020303" pitchFamily="18" charset="0"/>
                <a:sym typeface="Montserrat" panose="00000500000000000000" pitchFamily="50" charset="0"/>
              </a:rPr>
              <a:t>Segmentación de Clientes en el Mercado Automotriz Mediante Algoritmos de </a:t>
            </a:r>
            <a:r>
              <a:rPr lang="es-ES" altLang="es-EC" sz="2800" dirty="0" err="1">
                <a:ln/>
                <a:solidFill>
                  <a:schemeClr val="bg2">
                    <a:lumMod val="25000"/>
                  </a:schemeClr>
                </a:solidFill>
                <a:latin typeface="Georgia" panose="02040502050405020303" pitchFamily="18" charset="0"/>
                <a:sym typeface="Montserrat" panose="00000500000000000000" pitchFamily="50" charset="0"/>
              </a:rPr>
              <a:t>Clustering</a:t>
            </a:r>
            <a:endParaRPr lang="es-CO" altLang="es-EC" sz="2800" dirty="0">
              <a:ln/>
              <a:solidFill>
                <a:schemeClr val="bg2">
                  <a:lumMod val="25000"/>
                </a:schemeClr>
              </a:solidFill>
              <a:latin typeface="Georgia" panose="02040502050405020303" pitchFamily="18" charset="0"/>
            </a:endParaRPr>
          </a:p>
        </p:txBody>
      </p:sp>
      <p:pic>
        <p:nvPicPr>
          <p:cNvPr id="43" name="Audio 42">
            <a:hlinkClick r:id="" action="ppaction://media"/>
            <a:extLst>
              <a:ext uri="{FF2B5EF4-FFF2-40B4-BE49-F238E27FC236}">
                <a16:creationId xmlns:a16="http://schemas.microsoft.com/office/drawing/2014/main" id="{C9F4EB57-387B-F4D7-FD9C-BFC53757AF7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851187794"/>
      </p:ext>
    </p:extLst>
  </p:cSld>
  <p:clrMapOvr>
    <a:masterClrMapping/>
  </p:clrMapOvr>
  <mc:AlternateContent xmlns:mc="http://schemas.openxmlformats.org/markup-compatibility/2006" xmlns:p14="http://schemas.microsoft.com/office/powerpoint/2010/main">
    <mc:Choice Requires="p14">
      <p:transition spd="slow" p14:dur="2000" advTm="15068"/>
    </mc:Choice>
    <mc:Fallback xmlns="">
      <p:transition spd="slow" advTm="15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80">
                                          <p:stCondLst>
                                            <p:cond delay="0"/>
                                          </p:stCondLst>
                                        </p:cTn>
                                        <p:tgtEl>
                                          <p:spTgt spid="5"/>
                                        </p:tgtEl>
                                      </p:cBhvr>
                                    </p:animEffect>
                                    <p:anim calcmode="lin" valueType="num">
                                      <p:cBhvr>
                                        <p:cTn id="2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6" dur="26">
                                          <p:stCondLst>
                                            <p:cond delay="650"/>
                                          </p:stCondLst>
                                        </p:cTn>
                                        <p:tgtEl>
                                          <p:spTgt spid="5"/>
                                        </p:tgtEl>
                                      </p:cBhvr>
                                      <p:to x="100000" y="60000"/>
                                    </p:animScale>
                                    <p:animScale>
                                      <p:cBhvr>
                                        <p:cTn id="27" dur="166" decel="50000">
                                          <p:stCondLst>
                                            <p:cond delay="676"/>
                                          </p:stCondLst>
                                        </p:cTn>
                                        <p:tgtEl>
                                          <p:spTgt spid="5"/>
                                        </p:tgtEl>
                                      </p:cBhvr>
                                      <p:to x="100000" y="100000"/>
                                    </p:animScale>
                                    <p:animScale>
                                      <p:cBhvr>
                                        <p:cTn id="28" dur="26">
                                          <p:stCondLst>
                                            <p:cond delay="1312"/>
                                          </p:stCondLst>
                                        </p:cTn>
                                        <p:tgtEl>
                                          <p:spTgt spid="5"/>
                                        </p:tgtEl>
                                      </p:cBhvr>
                                      <p:to x="100000" y="80000"/>
                                    </p:animScale>
                                    <p:animScale>
                                      <p:cBhvr>
                                        <p:cTn id="29" dur="166" decel="50000">
                                          <p:stCondLst>
                                            <p:cond delay="1338"/>
                                          </p:stCondLst>
                                        </p:cTn>
                                        <p:tgtEl>
                                          <p:spTgt spid="5"/>
                                        </p:tgtEl>
                                      </p:cBhvr>
                                      <p:to x="100000" y="100000"/>
                                    </p:animScale>
                                    <p:animScale>
                                      <p:cBhvr>
                                        <p:cTn id="30" dur="26">
                                          <p:stCondLst>
                                            <p:cond delay="1642"/>
                                          </p:stCondLst>
                                        </p:cTn>
                                        <p:tgtEl>
                                          <p:spTgt spid="5"/>
                                        </p:tgtEl>
                                      </p:cBhvr>
                                      <p:to x="100000" y="90000"/>
                                    </p:animScale>
                                    <p:animScale>
                                      <p:cBhvr>
                                        <p:cTn id="31" dur="166" decel="50000">
                                          <p:stCondLst>
                                            <p:cond delay="1668"/>
                                          </p:stCondLst>
                                        </p:cTn>
                                        <p:tgtEl>
                                          <p:spTgt spid="5"/>
                                        </p:tgtEl>
                                      </p:cBhvr>
                                      <p:to x="100000" y="100000"/>
                                    </p:animScale>
                                    <p:animScale>
                                      <p:cBhvr>
                                        <p:cTn id="32" dur="26">
                                          <p:stCondLst>
                                            <p:cond delay="1808"/>
                                          </p:stCondLst>
                                        </p:cTn>
                                        <p:tgtEl>
                                          <p:spTgt spid="5"/>
                                        </p:tgtEl>
                                      </p:cBhvr>
                                      <p:to x="100000" y="95000"/>
                                    </p:animScale>
                                    <p:animScale>
                                      <p:cBhvr>
                                        <p:cTn id="33"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43"/>
                </p:tgtEl>
              </p:cMediaNode>
            </p:audio>
          </p:childTnLst>
        </p:cTn>
      </p:par>
    </p:tnLst>
    <p:bldLst>
      <p:bldP spid="4" grpId="0"/>
      <p:bldP spid="5"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CO" altLang="es-EC" sz="3600" b="1" dirty="0">
                <a:ln/>
                <a:solidFill>
                  <a:schemeClr val="bg2">
                    <a:lumMod val="25000"/>
                  </a:schemeClr>
                </a:solidFill>
                <a:latin typeface="Georgia" panose="02040502050405020303" pitchFamily="18" charset="0"/>
                <a:sym typeface="Montserrat" panose="00000500000000000000" pitchFamily="50" charset="0"/>
              </a:rPr>
              <a:t>Exploración y Preparación de Datos</a:t>
            </a:r>
            <a:endParaRPr lang="es-CO" altLang="es-EC" sz="1100" b="1" dirty="0">
              <a:ln/>
              <a:solidFill>
                <a:schemeClr val="bg2">
                  <a:lumMod val="25000"/>
                </a:schemeClr>
              </a:solidFill>
              <a:latin typeface="Georgia" panose="02040502050405020303" pitchFamily="18" charset="0"/>
            </a:endParaRPr>
          </a:p>
        </p:txBody>
      </p:sp>
      <p:pic>
        <p:nvPicPr>
          <p:cNvPr id="1026" name="Picture 2">
            <a:extLst>
              <a:ext uri="{FF2B5EF4-FFF2-40B4-BE49-F238E27FC236}">
                <a16:creationId xmlns:a16="http://schemas.microsoft.com/office/drawing/2014/main" id="{CB823FFE-891B-C751-492C-EE264317F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4160" y="1458196"/>
            <a:ext cx="8561180" cy="4542554"/>
          </a:xfrm>
          <a:prstGeom prst="rect">
            <a:avLst/>
          </a:prstGeom>
          <a:noFill/>
          <a:extLst>
            <a:ext uri="{909E8E84-426E-40DD-AFC4-6F175D3DCCD1}">
              <a14:hiddenFill xmlns:a14="http://schemas.microsoft.com/office/drawing/2010/main">
                <a:solidFill>
                  <a:srgbClr val="FFFFFF"/>
                </a:solidFill>
              </a14:hiddenFill>
            </a:ext>
          </a:extLst>
        </p:spPr>
      </p:pic>
      <p:pic>
        <p:nvPicPr>
          <p:cNvPr id="55" name="Audio 54">
            <a:hlinkClick r:id="" action="ppaction://media"/>
            <a:extLst>
              <a:ext uri="{FF2B5EF4-FFF2-40B4-BE49-F238E27FC236}">
                <a16:creationId xmlns:a16="http://schemas.microsoft.com/office/drawing/2014/main" id="{EDC084DF-6156-F4F3-19D8-F1CB8104598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757744031"/>
      </p:ext>
    </p:extLst>
  </p:cSld>
  <p:clrMapOvr>
    <a:masterClrMapping/>
  </p:clrMapOvr>
  <mc:AlternateContent xmlns:mc="http://schemas.openxmlformats.org/markup-compatibility/2006" xmlns:p14="http://schemas.microsoft.com/office/powerpoint/2010/main">
    <mc:Choice Requires="p14">
      <p:transition spd="slow" p14:dur="2000" advTm="36974"/>
    </mc:Choice>
    <mc:Fallback xmlns="">
      <p:transition spd="slow" advTm="36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CO" altLang="es-EC" sz="3600" b="1" dirty="0">
                <a:ln/>
                <a:solidFill>
                  <a:schemeClr val="bg2">
                    <a:lumMod val="25000"/>
                  </a:schemeClr>
                </a:solidFill>
                <a:latin typeface="Georgia" panose="02040502050405020303" pitchFamily="18" charset="0"/>
                <a:sym typeface="Montserrat" panose="00000500000000000000" pitchFamily="50" charset="0"/>
              </a:rPr>
              <a:t>Algoritmo Implementado</a:t>
            </a:r>
            <a:endParaRPr lang="es-CO" altLang="es-EC" sz="1100" b="1" dirty="0">
              <a:ln/>
              <a:solidFill>
                <a:schemeClr val="bg2">
                  <a:lumMod val="25000"/>
                </a:schemeClr>
              </a:solidFill>
              <a:latin typeface="Georgia" panose="02040502050405020303" pitchFamily="18" charset="0"/>
            </a:endParaRPr>
          </a:p>
        </p:txBody>
      </p:sp>
    </p:spTree>
    <p:extLst>
      <p:ext uri="{BB962C8B-B14F-4D97-AF65-F5344CB8AC3E}">
        <p14:creationId xmlns:p14="http://schemas.microsoft.com/office/powerpoint/2010/main" val="402167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anim calcmode="lin" valueType="num">
                                      <p:cBhvr>
                                        <p:cTn id="23" dur="1000" fill="hold"/>
                                        <p:tgtEl>
                                          <p:spTgt spid="46"/>
                                        </p:tgtEl>
                                        <p:attrNameLst>
                                          <p:attrName>ppt_x</p:attrName>
                                        </p:attrNameLst>
                                      </p:cBhvr>
                                      <p:tavLst>
                                        <p:tav tm="0">
                                          <p:val>
                                            <p:strVal val="#ppt_x"/>
                                          </p:val>
                                        </p:tav>
                                        <p:tav tm="100000">
                                          <p:val>
                                            <p:strVal val="#ppt_x"/>
                                          </p:val>
                                        </p:tav>
                                      </p:tavLst>
                                    </p:anim>
                                    <p:anim calcmode="lin" valueType="num">
                                      <p:cBhvr>
                                        <p:cTn id="24" dur="1000" fill="hold"/>
                                        <p:tgtEl>
                                          <p:spTgt spid="4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3600" b="1" dirty="0">
                <a:ln/>
                <a:solidFill>
                  <a:schemeClr val="bg2">
                    <a:lumMod val="25000"/>
                  </a:schemeClr>
                </a:solidFill>
                <a:latin typeface="Georgia" panose="02040502050405020303" pitchFamily="18" charset="0"/>
                <a:sym typeface="Montserrat" panose="00000500000000000000" pitchFamily="50" charset="0"/>
              </a:rPr>
              <a:t>Metodología</a:t>
            </a:r>
            <a:endParaRPr lang="es-CO" altLang="es-EC" sz="1100" b="1" dirty="0">
              <a:ln/>
              <a:solidFill>
                <a:schemeClr val="bg2">
                  <a:lumMod val="25000"/>
                </a:schemeClr>
              </a:solidFill>
              <a:latin typeface="Georgia" panose="02040502050405020303" pitchFamily="18" charset="0"/>
            </a:endParaRPr>
          </a:p>
        </p:txBody>
      </p:sp>
      <p:sp>
        <p:nvSpPr>
          <p:cNvPr id="18" name="CuadroTexto 17">
            <a:extLst>
              <a:ext uri="{FF2B5EF4-FFF2-40B4-BE49-F238E27FC236}">
                <a16:creationId xmlns:a16="http://schemas.microsoft.com/office/drawing/2014/main" id="{601811BA-6697-1398-C21C-D31C0F8DB38E}"/>
              </a:ext>
            </a:extLst>
          </p:cNvPr>
          <p:cNvSpPr txBox="1"/>
          <p:nvPr/>
        </p:nvSpPr>
        <p:spPr>
          <a:xfrm>
            <a:off x="1203281" y="2910813"/>
            <a:ext cx="5523340" cy="6981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Target y muestra</a:t>
            </a:r>
          </a:p>
          <a:p>
            <a:pPr marL="0" lvl="0" indent="0" algn="l" defTabSz="1066800">
              <a:lnSpc>
                <a:spcPct val="90000"/>
              </a:lnSpc>
              <a:spcBef>
                <a:spcPct val="0"/>
              </a:spcBef>
              <a:spcAft>
                <a:spcPct val="35000"/>
              </a:spcAft>
              <a:buNone/>
            </a:pPr>
            <a:endParaRPr lang="es-CO" sz="2400" kern="1200" dirty="0"/>
          </a:p>
        </p:txBody>
      </p:sp>
      <p:grpSp>
        <p:nvGrpSpPr>
          <p:cNvPr id="19" name="Grupo 18">
            <a:extLst>
              <a:ext uri="{FF2B5EF4-FFF2-40B4-BE49-F238E27FC236}">
                <a16:creationId xmlns:a16="http://schemas.microsoft.com/office/drawing/2014/main" id="{F50DDF05-8622-3174-EA4B-E2E0D0CB07AF}"/>
              </a:ext>
            </a:extLst>
          </p:cNvPr>
          <p:cNvGrpSpPr/>
          <p:nvPr/>
        </p:nvGrpSpPr>
        <p:grpSpPr>
          <a:xfrm>
            <a:off x="370060" y="2045863"/>
            <a:ext cx="6903109" cy="779217"/>
            <a:chOff x="361563" y="2816"/>
            <a:chExt cx="6047202" cy="1497187"/>
          </a:xfrm>
        </p:grpSpPr>
        <p:sp>
          <p:nvSpPr>
            <p:cNvPr id="20" name="Rectángulo redondeado 19">
              <a:extLst>
                <a:ext uri="{FF2B5EF4-FFF2-40B4-BE49-F238E27FC236}">
                  <a16:creationId xmlns:a16="http://schemas.microsoft.com/office/drawing/2014/main" id="{98C752B7-B99D-1152-20C9-C5D67B3562A0}"/>
                </a:ext>
              </a:extLst>
            </p:cNvPr>
            <p:cNvSpPr/>
            <p:nvPr/>
          </p:nvSpPr>
          <p:spPr>
            <a:xfrm>
              <a:off x="361563" y="2816"/>
              <a:ext cx="5061889" cy="1172836"/>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s-CO"/>
            </a:p>
          </p:txBody>
        </p:sp>
        <p:sp>
          <p:nvSpPr>
            <p:cNvPr id="21" name="CuadroTexto 20">
              <a:extLst>
                <a:ext uri="{FF2B5EF4-FFF2-40B4-BE49-F238E27FC236}">
                  <a16:creationId xmlns:a16="http://schemas.microsoft.com/office/drawing/2014/main" id="{BF7AAC51-17AE-9437-734B-C13D59B18AC0}"/>
                </a:ext>
              </a:extLst>
            </p:cNvPr>
            <p:cNvSpPr txBox="1"/>
            <p:nvPr/>
          </p:nvSpPr>
          <p:spPr>
            <a:xfrm>
              <a:off x="1570256" y="595093"/>
              <a:ext cx="4838509" cy="904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Diseño del proyecto</a:t>
              </a:r>
            </a:p>
            <a:p>
              <a:pPr marL="0" lvl="0" indent="0" algn="l" defTabSz="1066800">
                <a:lnSpc>
                  <a:spcPct val="90000"/>
                </a:lnSpc>
                <a:spcBef>
                  <a:spcPct val="0"/>
                </a:spcBef>
                <a:spcAft>
                  <a:spcPct val="35000"/>
                </a:spcAft>
                <a:buNone/>
              </a:pPr>
              <a:endParaRPr lang="es-CO" sz="2400" kern="1200" dirty="0"/>
            </a:p>
          </p:txBody>
        </p:sp>
      </p:grpSp>
      <p:grpSp>
        <p:nvGrpSpPr>
          <p:cNvPr id="2" name="Grupo 1">
            <a:extLst>
              <a:ext uri="{FF2B5EF4-FFF2-40B4-BE49-F238E27FC236}">
                <a16:creationId xmlns:a16="http://schemas.microsoft.com/office/drawing/2014/main" id="{51DFAA1F-E2C2-55A1-BA29-ADF1AC51D3F3}"/>
              </a:ext>
            </a:extLst>
          </p:cNvPr>
          <p:cNvGrpSpPr/>
          <p:nvPr/>
        </p:nvGrpSpPr>
        <p:grpSpPr>
          <a:xfrm>
            <a:off x="364622" y="2796529"/>
            <a:ext cx="7071261" cy="779217"/>
            <a:chOff x="361563" y="2816"/>
            <a:chExt cx="6194506" cy="1497187"/>
          </a:xfrm>
        </p:grpSpPr>
        <p:sp>
          <p:nvSpPr>
            <p:cNvPr id="3" name="Rectángulo redondeado 2">
              <a:extLst>
                <a:ext uri="{FF2B5EF4-FFF2-40B4-BE49-F238E27FC236}">
                  <a16:creationId xmlns:a16="http://schemas.microsoft.com/office/drawing/2014/main" id="{6DD9E7D7-553D-C0AC-3FA0-C2B2647DC9CB}"/>
                </a:ext>
              </a:extLst>
            </p:cNvPr>
            <p:cNvSpPr/>
            <p:nvPr/>
          </p:nvSpPr>
          <p:spPr>
            <a:xfrm>
              <a:off x="361563" y="2816"/>
              <a:ext cx="5061889" cy="1172836"/>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s-CO"/>
            </a:p>
          </p:txBody>
        </p:sp>
        <p:sp>
          <p:nvSpPr>
            <p:cNvPr id="4" name="CuadroTexto 3">
              <a:extLst>
                <a:ext uri="{FF2B5EF4-FFF2-40B4-BE49-F238E27FC236}">
                  <a16:creationId xmlns:a16="http://schemas.microsoft.com/office/drawing/2014/main" id="{C731CFBD-81FC-8874-A9B5-B670612882E2}"/>
                </a:ext>
              </a:extLst>
            </p:cNvPr>
            <p:cNvSpPr txBox="1"/>
            <p:nvPr/>
          </p:nvSpPr>
          <p:spPr>
            <a:xfrm>
              <a:off x="1717560" y="595093"/>
              <a:ext cx="4838509" cy="904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Target y muestra</a:t>
              </a:r>
            </a:p>
            <a:p>
              <a:pPr marL="0" lvl="0" indent="0" algn="l" defTabSz="1066800">
                <a:lnSpc>
                  <a:spcPct val="90000"/>
                </a:lnSpc>
                <a:spcBef>
                  <a:spcPct val="0"/>
                </a:spcBef>
                <a:spcAft>
                  <a:spcPct val="35000"/>
                </a:spcAft>
                <a:buNone/>
              </a:pPr>
              <a:endParaRPr lang="es-CO" sz="2400" kern="1200" dirty="0"/>
            </a:p>
          </p:txBody>
        </p:sp>
      </p:grpSp>
      <p:grpSp>
        <p:nvGrpSpPr>
          <p:cNvPr id="5" name="Grupo 4">
            <a:extLst>
              <a:ext uri="{FF2B5EF4-FFF2-40B4-BE49-F238E27FC236}">
                <a16:creationId xmlns:a16="http://schemas.microsoft.com/office/drawing/2014/main" id="{C4278474-E2F0-2B93-F6E2-CAB7D6A2BBCE}"/>
              </a:ext>
            </a:extLst>
          </p:cNvPr>
          <p:cNvGrpSpPr/>
          <p:nvPr/>
        </p:nvGrpSpPr>
        <p:grpSpPr>
          <a:xfrm>
            <a:off x="364622" y="3543752"/>
            <a:ext cx="6023712" cy="781401"/>
            <a:chOff x="361563" y="2816"/>
            <a:chExt cx="5276840" cy="1501383"/>
          </a:xfrm>
        </p:grpSpPr>
        <p:sp>
          <p:nvSpPr>
            <p:cNvPr id="6" name="Rectángulo redondeado 5">
              <a:extLst>
                <a:ext uri="{FF2B5EF4-FFF2-40B4-BE49-F238E27FC236}">
                  <a16:creationId xmlns:a16="http://schemas.microsoft.com/office/drawing/2014/main" id="{30A4013D-A03F-FC59-68FB-A5410400E52E}"/>
                </a:ext>
              </a:extLst>
            </p:cNvPr>
            <p:cNvSpPr/>
            <p:nvPr/>
          </p:nvSpPr>
          <p:spPr>
            <a:xfrm>
              <a:off x="361563" y="2816"/>
              <a:ext cx="5061889" cy="1172836"/>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s-CO"/>
            </a:p>
          </p:txBody>
        </p:sp>
        <p:sp>
          <p:nvSpPr>
            <p:cNvPr id="7" name="CuadroTexto 6">
              <a:extLst>
                <a:ext uri="{FF2B5EF4-FFF2-40B4-BE49-F238E27FC236}">
                  <a16:creationId xmlns:a16="http://schemas.microsoft.com/office/drawing/2014/main" id="{A2F60505-5C94-A38B-5878-C331576A03BA}"/>
                </a:ext>
              </a:extLst>
            </p:cNvPr>
            <p:cNvSpPr txBox="1"/>
            <p:nvPr/>
          </p:nvSpPr>
          <p:spPr>
            <a:xfrm>
              <a:off x="799894" y="599289"/>
              <a:ext cx="4838509" cy="904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Fuente y preprocesamiento de datos</a:t>
              </a:r>
            </a:p>
            <a:p>
              <a:pPr marL="0" lvl="0" indent="0" algn="l" defTabSz="1066800">
                <a:lnSpc>
                  <a:spcPct val="90000"/>
                </a:lnSpc>
                <a:spcBef>
                  <a:spcPct val="0"/>
                </a:spcBef>
                <a:spcAft>
                  <a:spcPct val="35000"/>
                </a:spcAft>
                <a:buNone/>
              </a:pPr>
              <a:endParaRPr lang="es-CO" sz="2400" kern="1200" dirty="0"/>
            </a:p>
          </p:txBody>
        </p:sp>
      </p:grpSp>
      <p:grpSp>
        <p:nvGrpSpPr>
          <p:cNvPr id="8" name="Grupo 7">
            <a:extLst>
              <a:ext uri="{FF2B5EF4-FFF2-40B4-BE49-F238E27FC236}">
                <a16:creationId xmlns:a16="http://schemas.microsoft.com/office/drawing/2014/main" id="{CFBD3C47-1B2F-DBF6-D05A-E14876E7FC07}"/>
              </a:ext>
            </a:extLst>
          </p:cNvPr>
          <p:cNvGrpSpPr/>
          <p:nvPr/>
        </p:nvGrpSpPr>
        <p:grpSpPr>
          <a:xfrm>
            <a:off x="364622" y="4292587"/>
            <a:ext cx="6703437" cy="779217"/>
            <a:chOff x="361563" y="2816"/>
            <a:chExt cx="5872287" cy="1497187"/>
          </a:xfrm>
        </p:grpSpPr>
        <p:sp>
          <p:nvSpPr>
            <p:cNvPr id="9" name="Rectángulo redondeado 8">
              <a:extLst>
                <a:ext uri="{FF2B5EF4-FFF2-40B4-BE49-F238E27FC236}">
                  <a16:creationId xmlns:a16="http://schemas.microsoft.com/office/drawing/2014/main" id="{40417341-CE64-20F1-A80F-BA9903F153A2}"/>
                </a:ext>
              </a:extLst>
            </p:cNvPr>
            <p:cNvSpPr/>
            <p:nvPr/>
          </p:nvSpPr>
          <p:spPr>
            <a:xfrm>
              <a:off x="361563" y="2816"/>
              <a:ext cx="5061889" cy="1172836"/>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s-CO"/>
            </a:p>
          </p:txBody>
        </p:sp>
        <p:sp>
          <p:nvSpPr>
            <p:cNvPr id="10" name="CuadroTexto 9">
              <a:extLst>
                <a:ext uri="{FF2B5EF4-FFF2-40B4-BE49-F238E27FC236}">
                  <a16:creationId xmlns:a16="http://schemas.microsoft.com/office/drawing/2014/main" id="{E9E14013-061E-7D7C-8A94-2F3F68523EA8}"/>
                </a:ext>
              </a:extLst>
            </p:cNvPr>
            <p:cNvSpPr txBox="1"/>
            <p:nvPr/>
          </p:nvSpPr>
          <p:spPr>
            <a:xfrm>
              <a:off x="1395341" y="595093"/>
              <a:ext cx="4838509" cy="904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Procedimiento y modelo</a:t>
              </a:r>
            </a:p>
            <a:p>
              <a:pPr marL="0" lvl="0" indent="0" algn="l" defTabSz="1066800">
                <a:lnSpc>
                  <a:spcPct val="90000"/>
                </a:lnSpc>
                <a:spcBef>
                  <a:spcPct val="0"/>
                </a:spcBef>
                <a:spcAft>
                  <a:spcPct val="35000"/>
                </a:spcAft>
                <a:buNone/>
              </a:pPr>
              <a:endParaRPr lang="es-CO" sz="2400" kern="1200" dirty="0"/>
            </a:p>
          </p:txBody>
        </p:sp>
      </p:grpSp>
      <p:grpSp>
        <p:nvGrpSpPr>
          <p:cNvPr id="11" name="Grupo 10">
            <a:extLst>
              <a:ext uri="{FF2B5EF4-FFF2-40B4-BE49-F238E27FC236}">
                <a16:creationId xmlns:a16="http://schemas.microsoft.com/office/drawing/2014/main" id="{C12E7BBD-18CA-7967-06F0-92497A24F804}"/>
              </a:ext>
            </a:extLst>
          </p:cNvPr>
          <p:cNvGrpSpPr/>
          <p:nvPr/>
        </p:nvGrpSpPr>
        <p:grpSpPr>
          <a:xfrm>
            <a:off x="364622" y="5047622"/>
            <a:ext cx="6966169" cy="779217"/>
            <a:chOff x="361563" y="2816"/>
            <a:chExt cx="6102444" cy="1497187"/>
          </a:xfrm>
        </p:grpSpPr>
        <p:sp>
          <p:nvSpPr>
            <p:cNvPr id="12" name="Rectángulo redondeado 11">
              <a:extLst>
                <a:ext uri="{FF2B5EF4-FFF2-40B4-BE49-F238E27FC236}">
                  <a16:creationId xmlns:a16="http://schemas.microsoft.com/office/drawing/2014/main" id="{F814C529-EE33-44BD-A837-C0B3B73E6E8E}"/>
                </a:ext>
              </a:extLst>
            </p:cNvPr>
            <p:cNvSpPr/>
            <p:nvPr/>
          </p:nvSpPr>
          <p:spPr>
            <a:xfrm>
              <a:off x="361563" y="2816"/>
              <a:ext cx="5061889" cy="1172836"/>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s-CO"/>
            </a:p>
          </p:txBody>
        </p:sp>
        <p:sp>
          <p:nvSpPr>
            <p:cNvPr id="28" name="CuadroTexto 27">
              <a:extLst>
                <a:ext uri="{FF2B5EF4-FFF2-40B4-BE49-F238E27FC236}">
                  <a16:creationId xmlns:a16="http://schemas.microsoft.com/office/drawing/2014/main" id="{604BB6F3-09A4-D177-206A-BFFB29E890AC}"/>
                </a:ext>
              </a:extLst>
            </p:cNvPr>
            <p:cNvSpPr txBox="1"/>
            <p:nvPr/>
          </p:nvSpPr>
          <p:spPr>
            <a:xfrm>
              <a:off x="1625498" y="595093"/>
              <a:ext cx="4838509" cy="904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Análisis de datos</a:t>
              </a:r>
            </a:p>
            <a:p>
              <a:pPr marL="0" lvl="0" indent="0" algn="l" defTabSz="1066800">
                <a:lnSpc>
                  <a:spcPct val="90000"/>
                </a:lnSpc>
                <a:spcBef>
                  <a:spcPct val="0"/>
                </a:spcBef>
                <a:spcAft>
                  <a:spcPct val="35000"/>
                </a:spcAft>
                <a:buNone/>
              </a:pPr>
              <a:endParaRPr lang="es-CO" sz="2400" kern="1200" dirty="0"/>
            </a:p>
          </p:txBody>
        </p:sp>
      </p:grpSp>
      <p:graphicFrame>
        <p:nvGraphicFramePr>
          <p:cNvPr id="29" name="Tabla 28">
            <a:extLst>
              <a:ext uri="{FF2B5EF4-FFF2-40B4-BE49-F238E27FC236}">
                <a16:creationId xmlns:a16="http://schemas.microsoft.com/office/drawing/2014/main" id="{3C453A0C-F5A9-DD20-A7D1-C63D03CB9113}"/>
              </a:ext>
            </a:extLst>
          </p:cNvPr>
          <p:cNvGraphicFramePr>
            <a:graphicFrameLocks noGrp="1"/>
          </p:cNvGraphicFramePr>
          <p:nvPr>
            <p:extLst>
              <p:ext uri="{D42A27DB-BD31-4B8C-83A1-F6EECF244321}">
                <p14:modId xmlns:p14="http://schemas.microsoft.com/office/powerpoint/2010/main" val="535103920"/>
              </p:ext>
            </p:extLst>
          </p:nvPr>
        </p:nvGraphicFramePr>
        <p:xfrm>
          <a:off x="6388334" y="2257160"/>
          <a:ext cx="5685425" cy="3219264"/>
        </p:xfrm>
        <a:graphic>
          <a:graphicData uri="http://schemas.openxmlformats.org/drawingml/2006/table">
            <a:tbl>
              <a:tblPr/>
              <a:tblGrid>
                <a:gridCol w="388394">
                  <a:extLst>
                    <a:ext uri="{9D8B030D-6E8A-4147-A177-3AD203B41FA5}">
                      <a16:colId xmlns:a16="http://schemas.microsoft.com/office/drawing/2014/main" val="3035262999"/>
                    </a:ext>
                  </a:extLst>
                </a:gridCol>
                <a:gridCol w="561932">
                  <a:extLst>
                    <a:ext uri="{9D8B030D-6E8A-4147-A177-3AD203B41FA5}">
                      <a16:colId xmlns:a16="http://schemas.microsoft.com/office/drawing/2014/main" val="4198406974"/>
                    </a:ext>
                  </a:extLst>
                </a:gridCol>
                <a:gridCol w="644568">
                  <a:extLst>
                    <a:ext uri="{9D8B030D-6E8A-4147-A177-3AD203B41FA5}">
                      <a16:colId xmlns:a16="http://schemas.microsoft.com/office/drawing/2014/main" val="634022254"/>
                    </a:ext>
                  </a:extLst>
                </a:gridCol>
                <a:gridCol w="685887">
                  <a:extLst>
                    <a:ext uri="{9D8B030D-6E8A-4147-A177-3AD203B41FA5}">
                      <a16:colId xmlns:a16="http://schemas.microsoft.com/office/drawing/2014/main" val="1581741882"/>
                    </a:ext>
                  </a:extLst>
                </a:gridCol>
                <a:gridCol w="537141">
                  <a:extLst>
                    <a:ext uri="{9D8B030D-6E8A-4147-A177-3AD203B41FA5}">
                      <a16:colId xmlns:a16="http://schemas.microsoft.com/office/drawing/2014/main" val="2545329587"/>
                    </a:ext>
                  </a:extLst>
                </a:gridCol>
                <a:gridCol w="537141">
                  <a:extLst>
                    <a:ext uri="{9D8B030D-6E8A-4147-A177-3AD203B41FA5}">
                      <a16:colId xmlns:a16="http://schemas.microsoft.com/office/drawing/2014/main" val="1748617253"/>
                    </a:ext>
                  </a:extLst>
                </a:gridCol>
                <a:gridCol w="644568">
                  <a:extLst>
                    <a:ext uri="{9D8B030D-6E8A-4147-A177-3AD203B41FA5}">
                      <a16:colId xmlns:a16="http://schemas.microsoft.com/office/drawing/2014/main" val="4032143140"/>
                    </a:ext>
                  </a:extLst>
                </a:gridCol>
                <a:gridCol w="694150">
                  <a:extLst>
                    <a:ext uri="{9D8B030D-6E8A-4147-A177-3AD203B41FA5}">
                      <a16:colId xmlns:a16="http://schemas.microsoft.com/office/drawing/2014/main" val="1785784176"/>
                    </a:ext>
                  </a:extLst>
                </a:gridCol>
                <a:gridCol w="264439">
                  <a:extLst>
                    <a:ext uri="{9D8B030D-6E8A-4147-A177-3AD203B41FA5}">
                      <a16:colId xmlns:a16="http://schemas.microsoft.com/office/drawing/2014/main" val="815653345"/>
                    </a:ext>
                  </a:extLst>
                </a:gridCol>
                <a:gridCol w="727205">
                  <a:extLst>
                    <a:ext uri="{9D8B030D-6E8A-4147-A177-3AD203B41FA5}">
                      <a16:colId xmlns:a16="http://schemas.microsoft.com/office/drawing/2014/main" val="1085566062"/>
                    </a:ext>
                  </a:extLst>
                </a:gridCol>
              </a:tblGrid>
              <a:tr h="506625">
                <a:tc>
                  <a:txBody>
                    <a:bodyPr/>
                    <a:lstStyle/>
                    <a:p>
                      <a:pPr algn="ctr" rtl="0" fontAlgn="base"/>
                      <a:r>
                        <a:rPr lang="es-ES" sz="900" b="1" i="0" u="none" strike="noStrike" dirty="0">
                          <a:solidFill>
                            <a:srgbClr val="000000"/>
                          </a:solidFill>
                          <a:effectLst/>
                          <a:latin typeface="Times New Roman" panose="02020603050405020304" pitchFamily="18" charset="0"/>
                        </a:rPr>
                        <a:t>Clúster</a:t>
                      </a:r>
                      <a:r>
                        <a:rPr lang="es-ES" sz="900" b="0" i="0" dirty="0">
                          <a:solidFill>
                            <a:srgbClr val="000000"/>
                          </a:solidFill>
                          <a:effectLst/>
                          <a:latin typeface="Times New Roman" panose="02020603050405020304" pitchFamily="18" charset="0"/>
                        </a:rPr>
                        <a:t> </a:t>
                      </a:r>
                      <a:endParaRPr lang="es-ES" b="0" i="0" dirty="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Edad Promedio</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Familia (Integrantes)</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Experiencia Laboral (Años)</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 Hombres</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 </a:t>
                      </a:r>
                      <a:r>
                        <a:rPr lang="es-ES" sz="900" b="0" i="0">
                          <a:solidFill>
                            <a:srgbClr val="000000"/>
                          </a:solidFill>
                          <a:effectLst/>
                          <a:latin typeface="Times New Roman" panose="02020603050405020304" pitchFamily="18" charset="0"/>
                        </a:rPr>
                        <a:t> </a:t>
                      </a:r>
                      <a:endParaRPr lang="es-ES" b="0" i="0">
                        <a:effectLst/>
                      </a:endParaRPr>
                    </a:p>
                    <a:p>
                      <a:pPr algn="ctr" rtl="0" fontAlgn="base"/>
                      <a:r>
                        <a:rPr lang="es-ES" sz="900" b="1" i="0" u="none" strike="noStrike">
                          <a:solidFill>
                            <a:srgbClr val="000000"/>
                          </a:solidFill>
                          <a:effectLst/>
                          <a:latin typeface="Times New Roman" panose="02020603050405020304" pitchFamily="18" charset="0"/>
                        </a:rPr>
                        <a:t>Casados</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 Graduados</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rtl="0" fontAlgn="base"/>
                      <a:r>
                        <a:rPr lang="es-ES" sz="900" b="1" i="0" u="none" strike="noStrike">
                          <a:solidFill>
                            <a:srgbClr val="000000"/>
                          </a:solidFill>
                          <a:effectLst/>
                          <a:latin typeface="Times New Roman" panose="02020603050405020304" pitchFamily="18" charset="0"/>
                        </a:rPr>
                        <a:t>Profesión Predominante</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rtl="0" fontAlgn="base"/>
                      <a:r>
                        <a:rPr lang="es-ES" sz="900" b="1" i="0" u="none" strike="noStrike">
                          <a:solidFill>
                            <a:srgbClr val="000000"/>
                          </a:solidFill>
                          <a:effectLst/>
                          <a:latin typeface="Times New Roman" panose="02020603050405020304" pitchFamily="18" charset="0"/>
                        </a:rPr>
                        <a:t>Categoría de Gasto</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6366389"/>
                  </a:ext>
                </a:extLst>
              </a:tr>
              <a:tr h="644796">
                <a:tc>
                  <a:txBody>
                    <a:bodyPr/>
                    <a:lstStyle/>
                    <a:p>
                      <a:pPr algn="ctr" rtl="0" fontAlgn="base"/>
                      <a:r>
                        <a:rPr lang="es-ES" sz="900" b="1" i="0" u="none" strike="noStrike">
                          <a:solidFill>
                            <a:srgbClr val="000000"/>
                          </a:solidFill>
                          <a:effectLst/>
                          <a:latin typeface="Times New Roman" panose="02020603050405020304" pitchFamily="18" charset="0"/>
                        </a:rPr>
                        <a:t>1</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38</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dirty="0">
                          <a:solidFill>
                            <a:srgbClr val="000000"/>
                          </a:solidFill>
                          <a:effectLst/>
                          <a:latin typeface="Times New Roman" panose="02020603050405020304" pitchFamily="18" charset="0"/>
                        </a:rPr>
                        <a:t>2</a:t>
                      </a:r>
                      <a:r>
                        <a:rPr lang="es-ES" sz="900" b="0" i="0" dirty="0">
                          <a:solidFill>
                            <a:srgbClr val="000000"/>
                          </a:solidFill>
                          <a:effectLst/>
                          <a:latin typeface="Times New Roman" panose="02020603050405020304" pitchFamily="18" charset="0"/>
                        </a:rPr>
                        <a:t> </a:t>
                      </a:r>
                      <a:endParaRPr lang="es-ES" b="0" i="0" dirty="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4</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57%</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97%</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81%</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Arte y entretenimiento</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74%</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Baja</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8920651"/>
                  </a:ext>
                </a:extLst>
              </a:tr>
              <a:tr h="644796">
                <a:tc>
                  <a:txBody>
                    <a:bodyPr/>
                    <a:lstStyle/>
                    <a:p>
                      <a:pPr algn="ctr" rtl="0" fontAlgn="base"/>
                      <a:r>
                        <a:rPr lang="es-ES" sz="900" b="1" i="0" u="none" strike="noStrike">
                          <a:solidFill>
                            <a:srgbClr val="000000"/>
                          </a:solidFill>
                          <a:effectLst/>
                          <a:latin typeface="Times New Roman" panose="02020603050405020304" pitchFamily="18" charset="0"/>
                        </a:rPr>
                        <a:t>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56</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61%</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98%</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73%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Arte y entretenimiento</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55%</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Baja (99,9%)</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698293"/>
                  </a:ext>
                </a:extLst>
              </a:tr>
              <a:tr h="644796">
                <a:tc>
                  <a:txBody>
                    <a:bodyPr/>
                    <a:lstStyle/>
                    <a:p>
                      <a:pPr algn="ctr" rtl="0" fontAlgn="base"/>
                      <a:r>
                        <a:rPr lang="es-ES" sz="900" b="1" i="0" u="none" strike="noStrike">
                          <a:solidFill>
                            <a:srgbClr val="000000"/>
                          </a:solidFill>
                          <a:effectLst/>
                          <a:latin typeface="Times New Roman" panose="02020603050405020304" pitchFamily="18" charset="0"/>
                        </a:rPr>
                        <a:t>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51</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58%</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100%</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73%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Arte y entretenimiento</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53%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Media (60%), Alta (38%)</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94346"/>
                  </a:ext>
                </a:extLst>
              </a:tr>
              <a:tr h="644796">
                <a:tc>
                  <a:txBody>
                    <a:bodyPr/>
                    <a:lstStyle/>
                    <a:p>
                      <a:pPr algn="ctr" rtl="0" fontAlgn="base"/>
                      <a:r>
                        <a:rPr lang="es-ES" sz="900" b="1" i="0" u="none" strike="noStrike">
                          <a:solidFill>
                            <a:srgbClr val="000000"/>
                          </a:solidFill>
                          <a:effectLst/>
                          <a:latin typeface="Times New Roman" panose="02020603050405020304" pitchFamily="18" charset="0"/>
                        </a:rPr>
                        <a:t>4</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28</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4</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53%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86%</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70%</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Salud</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82%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dirty="0">
                          <a:solidFill>
                            <a:srgbClr val="000000"/>
                          </a:solidFill>
                          <a:effectLst/>
                          <a:latin typeface="Times New Roman" panose="02020603050405020304" pitchFamily="18" charset="0"/>
                        </a:rPr>
                        <a:t>Baja (95%)</a:t>
                      </a:r>
                      <a:r>
                        <a:rPr lang="es-ES" sz="900" b="0" i="0" dirty="0">
                          <a:solidFill>
                            <a:srgbClr val="000000"/>
                          </a:solidFill>
                          <a:effectLst/>
                          <a:latin typeface="Times New Roman" panose="02020603050405020304" pitchFamily="18" charset="0"/>
                        </a:rPr>
                        <a:t> </a:t>
                      </a:r>
                      <a:endParaRPr lang="es-ES" b="0" i="0" dirty="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867820"/>
                  </a:ext>
                </a:extLst>
              </a:tr>
            </a:tbl>
          </a:graphicData>
        </a:graphic>
      </p:graphicFrame>
      <p:pic>
        <p:nvPicPr>
          <p:cNvPr id="30" name="Audio Recording 25/09/2024, 10:14:24 p. m.">
            <a:hlinkClick r:id="" action="ppaction://media"/>
            <a:extLst>
              <a:ext uri="{FF2B5EF4-FFF2-40B4-BE49-F238E27FC236}">
                <a16:creationId xmlns:a16="http://schemas.microsoft.com/office/drawing/2014/main" id="{B077ECA4-3F48-C999-EFBE-8371EC47D7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77903" y="5420439"/>
            <a:ext cx="812800" cy="812800"/>
          </a:xfrm>
          <a:prstGeom prst="rect">
            <a:avLst/>
          </a:prstGeom>
        </p:spPr>
      </p:pic>
    </p:spTree>
    <p:extLst>
      <p:ext uri="{BB962C8B-B14F-4D97-AF65-F5344CB8AC3E}">
        <p14:creationId xmlns:p14="http://schemas.microsoft.com/office/powerpoint/2010/main" val="3247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anim calcmode="lin" valueType="num">
                                      <p:cBhvr>
                                        <p:cTn id="23" dur="1000" fill="hold"/>
                                        <p:tgtEl>
                                          <p:spTgt spid="46"/>
                                        </p:tgtEl>
                                        <p:attrNameLst>
                                          <p:attrName>ppt_x</p:attrName>
                                        </p:attrNameLst>
                                      </p:cBhvr>
                                      <p:tavLst>
                                        <p:tav tm="0">
                                          <p:val>
                                            <p:strVal val="#ppt_x"/>
                                          </p:val>
                                        </p:tav>
                                        <p:tav tm="100000">
                                          <p:val>
                                            <p:strVal val="#ppt_x"/>
                                          </p:val>
                                        </p:tav>
                                      </p:tavLst>
                                    </p:anim>
                                    <p:anim calcmode="lin" valueType="num">
                                      <p:cBhvr>
                                        <p:cTn id="24" dur="1000" fill="hold"/>
                                        <p:tgtEl>
                                          <p:spTgt spid="4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16032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30"/>
                </p:tgtEl>
              </p:cMediaNode>
            </p:audio>
          </p:childTnLst>
        </p:cTn>
      </p:par>
    </p:tnLst>
    <p:bldLst>
      <p:bldP spid="43" grpId="0" animBg="1"/>
      <p:bldP spid="44" grpId="0" animBg="1"/>
      <p:bldP spid="45" grpId="0" animBg="1"/>
      <p:bldP spid="46" grpId="0" animBg="1"/>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3600" b="1" dirty="0">
                <a:ln/>
                <a:solidFill>
                  <a:schemeClr val="bg2">
                    <a:lumMod val="25000"/>
                  </a:schemeClr>
                </a:solidFill>
                <a:latin typeface="Georgia" panose="02040502050405020303" pitchFamily="18" charset="0"/>
                <a:sym typeface="Montserrat" panose="00000500000000000000" pitchFamily="50" charset="0"/>
              </a:rPr>
              <a:t>Resultados y Discusión</a:t>
            </a:r>
            <a:endParaRPr lang="es-CO" altLang="es-EC" sz="1100" b="1" dirty="0">
              <a:ln/>
              <a:solidFill>
                <a:schemeClr val="bg2">
                  <a:lumMod val="25000"/>
                </a:schemeClr>
              </a:solidFill>
              <a:latin typeface="Georgia" panose="02040502050405020303" pitchFamily="18" charset="0"/>
            </a:endParaRPr>
          </a:p>
        </p:txBody>
      </p:sp>
      <p:graphicFrame>
        <p:nvGraphicFramePr>
          <p:cNvPr id="2" name="Diagrama 1">
            <a:extLst>
              <a:ext uri="{FF2B5EF4-FFF2-40B4-BE49-F238E27FC236}">
                <a16:creationId xmlns:a16="http://schemas.microsoft.com/office/drawing/2014/main" id="{2180C1C1-5B77-04C1-DF13-9BC19A90458A}"/>
              </a:ext>
            </a:extLst>
          </p:cNvPr>
          <p:cNvGraphicFramePr/>
          <p:nvPr/>
        </p:nvGraphicFramePr>
        <p:xfrm>
          <a:off x="3095485" y="1773310"/>
          <a:ext cx="7231271" cy="46959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Google Shape;739;p31">
            <a:extLst>
              <a:ext uri="{FF2B5EF4-FFF2-40B4-BE49-F238E27FC236}">
                <a16:creationId xmlns:a16="http://schemas.microsoft.com/office/drawing/2014/main" id="{FD11BBAB-0734-8EAE-CCA7-006C2B195DFF}"/>
              </a:ext>
            </a:extLst>
          </p:cNvPr>
          <p:cNvSpPr txBox="1">
            <a:spLocks noChangeArrowheads="1"/>
          </p:cNvSpPr>
          <p:nvPr/>
        </p:nvSpPr>
        <p:spPr bwMode="auto">
          <a:xfrm>
            <a:off x="-392821" y="1397134"/>
            <a:ext cx="5677685" cy="173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Clr>
                <a:srgbClr val="FFFFFF"/>
              </a:buClr>
              <a:buSzPts val="1400"/>
            </a:pPr>
            <a:r>
              <a:rPr lang="es-ES" altLang="es-EC" sz="2000" b="1" dirty="0">
                <a:solidFill>
                  <a:schemeClr val="tx1"/>
                </a:solidFill>
                <a:latin typeface="Georgia" panose="02040502050405020303" pitchFamily="18" charset="0"/>
                <a:cs typeface="Open Sans SemiBold" panose="020B0706030804020204" pitchFamily="34" charset="0"/>
              </a:rPr>
              <a:t>Limitaciones del enfoque</a:t>
            </a:r>
            <a:endParaRPr lang="es-EC" altLang="es-EC" sz="2000" b="1" dirty="0">
              <a:solidFill>
                <a:schemeClr val="tx1"/>
              </a:solidFill>
              <a:latin typeface="Georgia" panose="02040502050405020303" pitchFamily="18" charset="0"/>
              <a:cs typeface="Open Sans SemiBold" panose="020B0706030804020204" pitchFamily="34" charset="0"/>
            </a:endParaRPr>
          </a:p>
        </p:txBody>
      </p:sp>
      <p:pic>
        <p:nvPicPr>
          <p:cNvPr id="4" name="Audio Recording 25/09/2024, 10:30:09 p. m.">
            <a:hlinkClick r:id="" action="ppaction://media"/>
            <a:extLst>
              <a:ext uri="{FF2B5EF4-FFF2-40B4-BE49-F238E27FC236}">
                <a16:creationId xmlns:a16="http://schemas.microsoft.com/office/drawing/2014/main" id="{9A8D4193-7808-7EFA-1907-F30035A6673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652000" y="5324366"/>
            <a:ext cx="812800" cy="812800"/>
          </a:xfrm>
          <a:prstGeom prst="rect">
            <a:avLst/>
          </a:prstGeom>
        </p:spPr>
      </p:pic>
    </p:spTree>
    <p:extLst>
      <p:ext uri="{BB962C8B-B14F-4D97-AF65-F5344CB8AC3E}">
        <p14:creationId xmlns:p14="http://schemas.microsoft.com/office/powerpoint/2010/main" val="261178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anim calcmode="lin" valueType="num">
                                      <p:cBhvr>
                                        <p:cTn id="23" dur="1000" fill="hold"/>
                                        <p:tgtEl>
                                          <p:spTgt spid="46"/>
                                        </p:tgtEl>
                                        <p:attrNameLst>
                                          <p:attrName>ppt_x</p:attrName>
                                        </p:attrNameLst>
                                      </p:cBhvr>
                                      <p:tavLst>
                                        <p:tav tm="0">
                                          <p:val>
                                            <p:strVal val="#ppt_x"/>
                                          </p:val>
                                        </p:tav>
                                        <p:tav tm="100000">
                                          <p:val>
                                            <p:strVal val="#ppt_x"/>
                                          </p:val>
                                        </p:tav>
                                      </p:tavLst>
                                    </p:anim>
                                    <p:anim calcmode="lin" valueType="num">
                                      <p:cBhvr>
                                        <p:cTn id="24" dur="1000" fill="hold"/>
                                        <p:tgtEl>
                                          <p:spTgt spid="4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66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4"/>
                </p:tgtEl>
              </p:cMediaNode>
            </p:audio>
          </p:childTnLst>
        </p:cTn>
      </p:par>
    </p:tnLst>
    <p:bldLst>
      <p:bldP spid="43" grpId="0" animBg="1"/>
      <p:bldP spid="44" grpId="0" animBg="1"/>
      <p:bldP spid="45" grpId="0" animBg="1"/>
      <p:bldP spid="46" grpId="0" animBg="1"/>
      <p:bldP spid="47" grpId="0"/>
      <p:bldGraphic spid="2" grpId="0">
        <p:bldAsOne/>
      </p:bldGraphic>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3600" b="1" dirty="0">
                <a:ln/>
                <a:solidFill>
                  <a:schemeClr val="bg2">
                    <a:lumMod val="25000"/>
                  </a:schemeClr>
                </a:solidFill>
                <a:latin typeface="Georgia" panose="02040502050405020303" pitchFamily="18" charset="0"/>
                <a:sym typeface="Montserrat" panose="00000500000000000000" pitchFamily="50" charset="0"/>
              </a:rPr>
              <a:t>Resultados y Discusión</a:t>
            </a:r>
            <a:endParaRPr lang="es-CO" altLang="es-EC" sz="1100" b="1" dirty="0">
              <a:ln/>
              <a:solidFill>
                <a:schemeClr val="bg2">
                  <a:lumMod val="25000"/>
                </a:schemeClr>
              </a:solidFill>
              <a:latin typeface="Georgia" panose="02040502050405020303" pitchFamily="18" charset="0"/>
            </a:endParaRPr>
          </a:p>
        </p:txBody>
      </p:sp>
      <p:pic>
        <p:nvPicPr>
          <p:cNvPr id="3" name="Imagen 2">
            <a:extLst>
              <a:ext uri="{FF2B5EF4-FFF2-40B4-BE49-F238E27FC236}">
                <a16:creationId xmlns:a16="http://schemas.microsoft.com/office/drawing/2014/main" id="{5BEB0996-96BF-06A0-84F2-0B7F8FC946FA}"/>
              </a:ext>
            </a:extLst>
          </p:cNvPr>
          <p:cNvPicPr>
            <a:picLocks noChangeAspect="1"/>
          </p:cNvPicPr>
          <p:nvPr/>
        </p:nvPicPr>
        <p:blipFill>
          <a:blip r:embed="rId6"/>
          <a:srcRect b="5816"/>
          <a:stretch/>
        </p:blipFill>
        <p:spPr>
          <a:xfrm>
            <a:off x="4123427" y="2368847"/>
            <a:ext cx="3873260" cy="3023624"/>
          </a:xfrm>
          <a:prstGeom prst="rect">
            <a:avLst/>
          </a:prstGeom>
        </p:spPr>
      </p:pic>
      <p:cxnSp>
        <p:nvCxnSpPr>
          <p:cNvPr id="5" name="Conector recto de flecha 4">
            <a:extLst>
              <a:ext uri="{FF2B5EF4-FFF2-40B4-BE49-F238E27FC236}">
                <a16:creationId xmlns:a16="http://schemas.microsoft.com/office/drawing/2014/main" id="{F3DDA343-BB11-D335-459B-926326EB26C3}"/>
              </a:ext>
            </a:extLst>
          </p:cNvPr>
          <p:cNvCxnSpPr>
            <a:cxnSpLocks/>
          </p:cNvCxnSpPr>
          <p:nvPr/>
        </p:nvCxnSpPr>
        <p:spPr>
          <a:xfrm>
            <a:off x="7363690" y="2940605"/>
            <a:ext cx="785768" cy="0"/>
          </a:xfrm>
          <a:prstGeom prst="straightConnector1">
            <a:avLst/>
          </a:prstGeom>
          <a:ln w="38100">
            <a:solidFill>
              <a:srgbClr val="AD484A"/>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1B48C145-7E80-9BB6-7C12-B140B79BF4DB}"/>
              </a:ext>
            </a:extLst>
          </p:cNvPr>
          <p:cNvCxnSpPr>
            <a:cxnSpLocks/>
          </p:cNvCxnSpPr>
          <p:nvPr/>
        </p:nvCxnSpPr>
        <p:spPr>
          <a:xfrm>
            <a:off x="6992754" y="4612009"/>
            <a:ext cx="1156704" cy="0"/>
          </a:xfrm>
          <a:prstGeom prst="straightConnector1">
            <a:avLst/>
          </a:prstGeom>
          <a:ln w="38100">
            <a:solidFill>
              <a:srgbClr val="B5CF6B"/>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FA1B63F8-7538-DD36-EC04-3D5459375F08}"/>
              </a:ext>
            </a:extLst>
          </p:cNvPr>
          <p:cNvCxnSpPr>
            <a:cxnSpLocks/>
          </p:cNvCxnSpPr>
          <p:nvPr/>
        </p:nvCxnSpPr>
        <p:spPr>
          <a:xfrm flipH="1">
            <a:off x="4074691" y="3225276"/>
            <a:ext cx="971762" cy="0"/>
          </a:xfrm>
          <a:prstGeom prst="straightConnector1">
            <a:avLst/>
          </a:prstGeom>
          <a:ln w="38100">
            <a:solidFill>
              <a:srgbClr val="DE9ED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a:extLst>
              <a:ext uri="{FF2B5EF4-FFF2-40B4-BE49-F238E27FC236}">
                <a16:creationId xmlns:a16="http://schemas.microsoft.com/office/drawing/2014/main" id="{04A011BB-BE2B-0644-A1C8-4645EF8F7BFF}"/>
              </a:ext>
            </a:extLst>
          </p:cNvPr>
          <p:cNvCxnSpPr>
            <a:cxnSpLocks/>
          </p:cNvCxnSpPr>
          <p:nvPr/>
        </p:nvCxnSpPr>
        <p:spPr>
          <a:xfrm rot="10800000" flipV="1">
            <a:off x="3982507" y="4702417"/>
            <a:ext cx="1590253" cy="690053"/>
          </a:xfrm>
          <a:prstGeom prst="bentConnector3">
            <a:avLst>
              <a:gd name="adj1" fmla="val 637"/>
            </a:avLst>
          </a:prstGeom>
          <a:ln w="38100">
            <a:solidFill>
              <a:srgbClr val="383A79"/>
            </a:solidFill>
            <a:tailEnd type="triangle"/>
          </a:ln>
        </p:spPr>
        <p:style>
          <a:lnRef idx="1">
            <a:schemeClr val="accent1"/>
          </a:lnRef>
          <a:fillRef idx="0">
            <a:schemeClr val="accent1"/>
          </a:fillRef>
          <a:effectRef idx="0">
            <a:schemeClr val="accent1"/>
          </a:effectRef>
          <a:fontRef idx="minor">
            <a:schemeClr val="tx1"/>
          </a:fontRef>
        </p:style>
      </p:cxnSp>
      <p:sp>
        <p:nvSpPr>
          <p:cNvPr id="22" name="Rectángulo: esquinas redondeadas 21">
            <a:extLst>
              <a:ext uri="{FF2B5EF4-FFF2-40B4-BE49-F238E27FC236}">
                <a16:creationId xmlns:a16="http://schemas.microsoft.com/office/drawing/2014/main" id="{6B3C5FFD-8099-B961-572F-14310CC4206C}"/>
              </a:ext>
            </a:extLst>
          </p:cNvPr>
          <p:cNvSpPr/>
          <p:nvPr/>
        </p:nvSpPr>
        <p:spPr>
          <a:xfrm>
            <a:off x="8229108" y="1886980"/>
            <a:ext cx="3507235" cy="1880107"/>
          </a:xfrm>
          <a:prstGeom prst="roundRect">
            <a:avLst/>
          </a:prstGeom>
          <a:solidFill>
            <a:schemeClr val="bg1"/>
          </a:solidFill>
          <a:ln w="12700">
            <a:solidFill>
              <a:schemeClr val="tx1">
                <a:lumMod val="65000"/>
                <a:lumOff val="35000"/>
              </a:schemeClr>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1000" b="1" dirty="0">
                <a:solidFill>
                  <a:schemeClr val="tx1"/>
                </a:solidFill>
                <a:latin typeface="Georgia" panose="02040502050405020303" pitchFamily="18" charset="0"/>
              </a:rPr>
              <a:t>Variables Numéricas: </a:t>
            </a:r>
            <a:r>
              <a:rPr lang="es-MX" sz="1000" dirty="0">
                <a:solidFill>
                  <a:schemeClr val="tx1"/>
                </a:solidFill>
                <a:latin typeface="Georgia" panose="02040502050405020303" pitchFamily="18" charset="0"/>
              </a:rPr>
              <a:t>En este clúster, las personas tienen una edad promedio de 51 años, con familias de 3 integrantes y 2 años de experiencia laboral. </a:t>
            </a:r>
          </a:p>
          <a:p>
            <a:pPr algn="just"/>
            <a:endParaRPr lang="es-MX" sz="1000" b="1" dirty="0">
              <a:solidFill>
                <a:schemeClr val="tx1"/>
              </a:solidFill>
              <a:latin typeface="Georgia" panose="02040502050405020303" pitchFamily="18" charset="0"/>
            </a:endParaRPr>
          </a:p>
          <a:p>
            <a:pPr algn="just"/>
            <a:r>
              <a:rPr lang="es-MX" sz="1000" b="1" dirty="0">
                <a:solidFill>
                  <a:schemeClr val="tx1"/>
                </a:solidFill>
                <a:latin typeface="Georgia" panose="02040502050405020303" pitchFamily="18" charset="0"/>
              </a:rPr>
              <a:t>Variables Categóricas: </a:t>
            </a:r>
            <a:r>
              <a:rPr lang="es-MX" sz="1000" dirty="0">
                <a:solidFill>
                  <a:schemeClr val="tx1"/>
                </a:solidFill>
                <a:latin typeface="Georgia" panose="02040502050405020303" pitchFamily="18" charset="0"/>
              </a:rPr>
              <a:t>El 58% de las personas en este clúster son hombres, el 100% están casados y el 73% son graduados. El 60% tiene una categoría de gasto media, mientras que el 38% pertenece a la categoría de gasto alta. La profesión predominante es Arte y Entretenimiento, con un 53%, seguida de Negocios y Marketing, con un 17%. </a:t>
            </a:r>
            <a:endParaRPr lang="es-CO" sz="1000" dirty="0">
              <a:solidFill>
                <a:schemeClr val="tx1"/>
              </a:solidFill>
              <a:latin typeface="Georgia" panose="02040502050405020303" pitchFamily="18" charset="0"/>
            </a:endParaRPr>
          </a:p>
        </p:txBody>
      </p:sp>
      <p:sp>
        <p:nvSpPr>
          <p:cNvPr id="27" name="Rectángulo: esquinas redondeadas 26">
            <a:extLst>
              <a:ext uri="{FF2B5EF4-FFF2-40B4-BE49-F238E27FC236}">
                <a16:creationId xmlns:a16="http://schemas.microsoft.com/office/drawing/2014/main" id="{417B08E3-8B0F-939A-7F17-3F45894FAF23}"/>
              </a:ext>
            </a:extLst>
          </p:cNvPr>
          <p:cNvSpPr/>
          <p:nvPr/>
        </p:nvSpPr>
        <p:spPr>
          <a:xfrm>
            <a:off x="400838" y="4162641"/>
            <a:ext cx="3507235" cy="1880107"/>
          </a:xfrm>
          <a:prstGeom prst="roundRect">
            <a:avLst/>
          </a:prstGeom>
          <a:solidFill>
            <a:schemeClr val="bg1"/>
          </a:solidFill>
          <a:ln w="12700">
            <a:solidFill>
              <a:schemeClr val="tx1">
                <a:lumMod val="65000"/>
                <a:lumOff val="35000"/>
              </a:schemeClr>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1000" b="1" dirty="0">
                <a:solidFill>
                  <a:schemeClr val="tx1"/>
                </a:solidFill>
                <a:latin typeface="Georgia" panose="02040502050405020303" pitchFamily="18" charset="0"/>
              </a:rPr>
              <a:t>Variables Numéricas: </a:t>
            </a:r>
            <a:r>
              <a:rPr lang="es-MX" sz="1000" dirty="0">
                <a:solidFill>
                  <a:schemeClr val="tx1"/>
                </a:solidFill>
                <a:latin typeface="Georgia" panose="02040502050405020303" pitchFamily="18" charset="0"/>
              </a:rPr>
              <a:t>Las personas de este clúster tienen una edad promedio de 38 años, con familias de 2 integrantes y 4 años de experiencia laboral en promedio. Sin embargo, el 50% posee tiene 1 año de experiencia laboral. </a:t>
            </a:r>
          </a:p>
          <a:p>
            <a:pPr algn="just"/>
            <a:endParaRPr lang="es-MX" sz="1000" dirty="0">
              <a:solidFill>
                <a:schemeClr val="tx1"/>
              </a:solidFill>
              <a:latin typeface="Georgia" panose="02040502050405020303" pitchFamily="18" charset="0"/>
            </a:endParaRPr>
          </a:p>
          <a:p>
            <a:pPr algn="just"/>
            <a:r>
              <a:rPr lang="es-MX" sz="1000" b="1" dirty="0">
                <a:solidFill>
                  <a:schemeClr val="tx1"/>
                </a:solidFill>
                <a:latin typeface="Georgia" panose="02040502050405020303" pitchFamily="18" charset="0"/>
              </a:rPr>
              <a:t>Variables Categóricas: </a:t>
            </a:r>
            <a:r>
              <a:rPr lang="es-MX" sz="1000" dirty="0">
                <a:solidFill>
                  <a:schemeClr val="tx1"/>
                </a:solidFill>
                <a:latin typeface="Georgia" panose="02040502050405020303" pitchFamily="18" charset="0"/>
              </a:rPr>
              <a:t>En este clúster el 57% son hombres, el 97% están casados, el 81% son graduados, y la profesión predominante es arte y entretenimiento, representando al 74% de las personas, además se resalta que aquí todos tienen categoría de gasto baja. </a:t>
            </a:r>
            <a:endParaRPr lang="es-CO" sz="1000" dirty="0">
              <a:solidFill>
                <a:schemeClr val="tx1"/>
              </a:solidFill>
              <a:latin typeface="Georgia" panose="02040502050405020303" pitchFamily="18" charset="0"/>
            </a:endParaRPr>
          </a:p>
        </p:txBody>
      </p:sp>
      <p:sp>
        <p:nvSpPr>
          <p:cNvPr id="30" name="Rectángulo: esquinas redondeadas 29">
            <a:extLst>
              <a:ext uri="{FF2B5EF4-FFF2-40B4-BE49-F238E27FC236}">
                <a16:creationId xmlns:a16="http://schemas.microsoft.com/office/drawing/2014/main" id="{D7BFC2EB-3A33-9864-14E6-97CBEEDCA18A}"/>
              </a:ext>
            </a:extLst>
          </p:cNvPr>
          <p:cNvSpPr/>
          <p:nvPr/>
        </p:nvSpPr>
        <p:spPr>
          <a:xfrm>
            <a:off x="1015103" y="1910423"/>
            <a:ext cx="2931783" cy="1760564"/>
          </a:xfrm>
          <a:prstGeom prst="roundRect">
            <a:avLst/>
          </a:prstGeom>
          <a:solidFill>
            <a:schemeClr val="bg1"/>
          </a:solidFill>
          <a:ln w="12700">
            <a:solidFill>
              <a:schemeClr val="tx1">
                <a:lumMod val="65000"/>
                <a:lumOff val="35000"/>
              </a:schemeClr>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1000" b="1" dirty="0">
                <a:solidFill>
                  <a:schemeClr val="tx1"/>
                </a:solidFill>
                <a:latin typeface="Georgia" panose="02040502050405020303" pitchFamily="18" charset="0"/>
              </a:rPr>
              <a:t>Variables Numéricas: </a:t>
            </a:r>
            <a:r>
              <a:rPr lang="es-MX" sz="1000" dirty="0">
                <a:solidFill>
                  <a:schemeClr val="tx1"/>
                </a:solidFill>
                <a:latin typeface="Georgia" panose="02040502050405020303" pitchFamily="18" charset="0"/>
              </a:rPr>
              <a:t>Las personas en este clúster tienen una edad promedio de 28 años, viven en familias de 4 integrantes y cuentan con 2 años de experiencia laboral. </a:t>
            </a:r>
          </a:p>
          <a:p>
            <a:pPr algn="just"/>
            <a:endParaRPr lang="es-MX" sz="1000" b="1" dirty="0">
              <a:solidFill>
                <a:schemeClr val="tx1"/>
              </a:solidFill>
              <a:latin typeface="Georgia" panose="02040502050405020303" pitchFamily="18" charset="0"/>
            </a:endParaRPr>
          </a:p>
          <a:p>
            <a:pPr algn="just"/>
            <a:r>
              <a:rPr lang="es-MX" sz="1000" b="1" dirty="0">
                <a:solidFill>
                  <a:schemeClr val="tx1"/>
                </a:solidFill>
                <a:latin typeface="Georgia" panose="02040502050405020303" pitchFamily="18" charset="0"/>
              </a:rPr>
              <a:t>Variables Categóricas: </a:t>
            </a:r>
            <a:r>
              <a:rPr lang="es-MX" sz="1000" dirty="0">
                <a:solidFill>
                  <a:schemeClr val="tx1"/>
                </a:solidFill>
                <a:latin typeface="Georgia" panose="02040502050405020303" pitchFamily="18" charset="0"/>
              </a:rPr>
              <a:t>El 53% de los integrantes de este clúster son hombres, el 86% están casados y el 70% son graduados. Además, el 95% pertenece a la categoría de gasto baja, y la profesión predominante es salud, representando al 82% de las personas. </a:t>
            </a:r>
            <a:endParaRPr lang="es-CO" sz="1000" dirty="0">
              <a:solidFill>
                <a:schemeClr val="tx1"/>
              </a:solidFill>
              <a:latin typeface="Georgia" panose="02040502050405020303" pitchFamily="18" charset="0"/>
            </a:endParaRPr>
          </a:p>
        </p:txBody>
      </p:sp>
      <p:sp>
        <p:nvSpPr>
          <p:cNvPr id="31" name="Rectángulo: esquinas redondeadas 30">
            <a:extLst>
              <a:ext uri="{FF2B5EF4-FFF2-40B4-BE49-F238E27FC236}">
                <a16:creationId xmlns:a16="http://schemas.microsoft.com/office/drawing/2014/main" id="{D7002E79-715C-6881-9A30-0CDFB7D85E80}"/>
              </a:ext>
            </a:extLst>
          </p:cNvPr>
          <p:cNvSpPr/>
          <p:nvPr/>
        </p:nvSpPr>
        <p:spPr>
          <a:xfrm>
            <a:off x="8283927" y="4282115"/>
            <a:ext cx="3507235" cy="1880107"/>
          </a:xfrm>
          <a:prstGeom prst="roundRect">
            <a:avLst/>
          </a:prstGeom>
          <a:solidFill>
            <a:schemeClr val="bg1"/>
          </a:solidFill>
          <a:ln w="12700">
            <a:solidFill>
              <a:schemeClr val="tx1">
                <a:lumMod val="65000"/>
                <a:lumOff val="35000"/>
              </a:schemeClr>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1000" b="1" dirty="0">
                <a:solidFill>
                  <a:schemeClr val="tx1"/>
                </a:solidFill>
                <a:latin typeface="Georgia" panose="02040502050405020303" pitchFamily="18" charset="0"/>
              </a:rPr>
              <a:t>Variables Numéricas: </a:t>
            </a:r>
            <a:r>
              <a:rPr lang="es-MX" sz="1000" dirty="0">
                <a:solidFill>
                  <a:schemeClr val="tx1"/>
                </a:solidFill>
                <a:latin typeface="Georgia" panose="02040502050405020303" pitchFamily="18" charset="0"/>
              </a:rPr>
              <a:t>Las personas en este clúster tienen una edad promedio de 56 años, con familias de 2 integrantes y 2 años de experiencia laboral, siendo este valor igual tanto en la media como en la mediana.   </a:t>
            </a:r>
          </a:p>
          <a:p>
            <a:pPr algn="just"/>
            <a:endParaRPr lang="es-MX" sz="1000" b="1" dirty="0">
              <a:solidFill>
                <a:schemeClr val="tx1"/>
              </a:solidFill>
              <a:latin typeface="Georgia" panose="02040502050405020303" pitchFamily="18" charset="0"/>
            </a:endParaRPr>
          </a:p>
          <a:p>
            <a:pPr algn="just"/>
            <a:r>
              <a:rPr lang="es-MX" sz="1000" b="1" dirty="0">
                <a:solidFill>
                  <a:schemeClr val="tx1"/>
                </a:solidFill>
                <a:latin typeface="Georgia" panose="02040502050405020303" pitchFamily="18" charset="0"/>
              </a:rPr>
              <a:t>Variables Categóricas: </a:t>
            </a:r>
            <a:r>
              <a:rPr lang="es-MX" sz="1000" dirty="0">
                <a:solidFill>
                  <a:schemeClr val="tx1"/>
                </a:solidFill>
                <a:latin typeface="Georgia" panose="02040502050405020303" pitchFamily="18" charset="0"/>
              </a:rPr>
              <a:t>En este clúster, el 61% son hombres, el 98% están casados, el 73% están graduados y el 99,9% tienen categoría de gasto baja. La profesión predominante es Arte y Entretenimiento, representando al 55% de las personas, mientras que la profesión legal ocupa el segundo lugar con un 19%. </a:t>
            </a:r>
          </a:p>
        </p:txBody>
      </p:sp>
      <p:sp>
        <p:nvSpPr>
          <p:cNvPr id="35" name="Rectángulo: esquinas redondeadas 34">
            <a:extLst>
              <a:ext uri="{FF2B5EF4-FFF2-40B4-BE49-F238E27FC236}">
                <a16:creationId xmlns:a16="http://schemas.microsoft.com/office/drawing/2014/main" id="{4199FCA5-3D18-A139-1D58-D48B6BE85C8D}"/>
              </a:ext>
            </a:extLst>
          </p:cNvPr>
          <p:cNvSpPr/>
          <p:nvPr/>
        </p:nvSpPr>
        <p:spPr>
          <a:xfrm>
            <a:off x="9561012" y="1773088"/>
            <a:ext cx="843426" cy="176027"/>
          </a:xfrm>
          <a:prstGeom prst="roundRect">
            <a:avLst/>
          </a:prstGeom>
          <a:solidFill>
            <a:srgbClr val="AD48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dirty="0"/>
              <a:t>3.103</a:t>
            </a:r>
            <a:endParaRPr lang="es-CO" sz="2000" dirty="0"/>
          </a:p>
        </p:txBody>
      </p:sp>
      <p:sp>
        <p:nvSpPr>
          <p:cNvPr id="36" name="Rectángulo: esquinas redondeadas 35">
            <a:extLst>
              <a:ext uri="{FF2B5EF4-FFF2-40B4-BE49-F238E27FC236}">
                <a16:creationId xmlns:a16="http://schemas.microsoft.com/office/drawing/2014/main" id="{B3FBA384-FEA2-D79F-D8B5-7B9CAC46C1F2}"/>
              </a:ext>
            </a:extLst>
          </p:cNvPr>
          <p:cNvSpPr/>
          <p:nvPr/>
        </p:nvSpPr>
        <p:spPr>
          <a:xfrm>
            <a:off x="9561012" y="4153686"/>
            <a:ext cx="843426" cy="176027"/>
          </a:xfrm>
          <a:prstGeom prst="roundRect">
            <a:avLst/>
          </a:prstGeom>
          <a:solidFill>
            <a:srgbClr val="B5CF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dirty="0"/>
              <a:t>1.289</a:t>
            </a:r>
            <a:endParaRPr lang="es-CO" sz="2000" dirty="0"/>
          </a:p>
        </p:txBody>
      </p:sp>
      <p:sp>
        <p:nvSpPr>
          <p:cNvPr id="37" name="Rectángulo: esquinas redondeadas 36">
            <a:extLst>
              <a:ext uri="{FF2B5EF4-FFF2-40B4-BE49-F238E27FC236}">
                <a16:creationId xmlns:a16="http://schemas.microsoft.com/office/drawing/2014/main" id="{3C8CDC2C-FD62-0767-3EBA-36D160FF130A}"/>
              </a:ext>
            </a:extLst>
          </p:cNvPr>
          <p:cNvSpPr/>
          <p:nvPr/>
        </p:nvSpPr>
        <p:spPr>
          <a:xfrm>
            <a:off x="2154455" y="1777995"/>
            <a:ext cx="843426" cy="176027"/>
          </a:xfrm>
          <a:prstGeom prst="roundRect">
            <a:avLst/>
          </a:prstGeom>
          <a:solidFill>
            <a:srgbClr val="DE9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dirty="0"/>
              <a:t>2.129</a:t>
            </a:r>
            <a:endParaRPr lang="es-CO" sz="2000" dirty="0"/>
          </a:p>
        </p:txBody>
      </p:sp>
      <p:sp>
        <p:nvSpPr>
          <p:cNvPr id="38" name="Rectángulo: esquinas redondeadas 37">
            <a:extLst>
              <a:ext uri="{FF2B5EF4-FFF2-40B4-BE49-F238E27FC236}">
                <a16:creationId xmlns:a16="http://schemas.microsoft.com/office/drawing/2014/main" id="{28D37EF4-EFDB-82DB-DA59-6029732E9CA3}"/>
              </a:ext>
            </a:extLst>
          </p:cNvPr>
          <p:cNvSpPr/>
          <p:nvPr/>
        </p:nvSpPr>
        <p:spPr>
          <a:xfrm>
            <a:off x="1787562" y="4066974"/>
            <a:ext cx="843426" cy="176027"/>
          </a:xfrm>
          <a:prstGeom prst="roundRect">
            <a:avLst/>
          </a:prstGeom>
          <a:solidFill>
            <a:srgbClr val="383A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dirty="0"/>
              <a:t>1.423</a:t>
            </a:r>
            <a:endParaRPr lang="es-CO" sz="2000" dirty="0"/>
          </a:p>
        </p:txBody>
      </p:sp>
      <p:pic>
        <p:nvPicPr>
          <p:cNvPr id="104" name="Audio 103">
            <a:hlinkClick r:id="" action="ppaction://media"/>
            <a:extLst>
              <a:ext uri="{FF2B5EF4-FFF2-40B4-BE49-F238E27FC236}">
                <a16:creationId xmlns:a16="http://schemas.microsoft.com/office/drawing/2014/main" id="{F042CB00-7D44-5C40-9DCE-3B85A878ADB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82714317"/>
      </p:ext>
    </p:extLst>
  </p:cSld>
  <p:clrMapOvr>
    <a:masterClrMapping/>
  </p:clrMapOvr>
  <mc:AlternateContent xmlns:mc="http://schemas.openxmlformats.org/markup-compatibility/2006" xmlns:p14="http://schemas.microsoft.com/office/powerpoint/2010/main">
    <mc:Choice Requires="p14">
      <p:transition spd="slow" p14:dur="2000" advTm="241068"/>
    </mc:Choice>
    <mc:Fallback xmlns="">
      <p:transition spd="slow" advTm="241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anim calcmode="lin" valueType="num">
                                      <p:cBhvr>
                                        <p:cTn id="12" dur="1000" fill="hold"/>
                                        <p:tgtEl>
                                          <p:spTgt spid="43"/>
                                        </p:tgtEl>
                                        <p:attrNameLst>
                                          <p:attrName>ppt_x</p:attrName>
                                        </p:attrNameLst>
                                      </p:cBhvr>
                                      <p:tavLst>
                                        <p:tav tm="0">
                                          <p:val>
                                            <p:strVal val="#ppt_x"/>
                                          </p:val>
                                        </p:tav>
                                        <p:tav tm="100000">
                                          <p:val>
                                            <p:strVal val="#ppt_x"/>
                                          </p:val>
                                        </p:tav>
                                      </p:tavLst>
                                    </p:anim>
                                    <p:anim calcmode="lin" valueType="num">
                                      <p:cBhvr>
                                        <p:cTn id="13" dur="1000" fill="hold"/>
                                        <p:tgtEl>
                                          <p:spTgt spid="4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1000"/>
                                        <p:tgtEl>
                                          <p:spTgt spid="44"/>
                                        </p:tgtEl>
                                      </p:cBhvr>
                                    </p:animEffect>
                                    <p:anim calcmode="lin" valueType="num">
                                      <p:cBhvr>
                                        <p:cTn id="17" dur="1000" fill="hold"/>
                                        <p:tgtEl>
                                          <p:spTgt spid="44"/>
                                        </p:tgtEl>
                                        <p:attrNameLst>
                                          <p:attrName>ppt_x</p:attrName>
                                        </p:attrNameLst>
                                      </p:cBhvr>
                                      <p:tavLst>
                                        <p:tav tm="0">
                                          <p:val>
                                            <p:strVal val="#ppt_x"/>
                                          </p:val>
                                        </p:tav>
                                        <p:tav tm="100000">
                                          <p:val>
                                            <p:strVal val="#ppt_x"/>
                                          </p:val>
                                        </p:tav>
                                      </p:tavLst>
                                    </p:anim>
                                    <p:anim calcmode="lin" valueType="num">
                                      <p:cBhvr>
                                        <p:cTn id="18" dur="1000" fill="hold"/>
                                        <p:tgtEl>
                                          <p:spTgt spid="4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04"/>
                </p:tgtEl>
              </p:cMediaNode>
            </p:audio>
          </p:childTnLst>
        </p:cTn>
      </p:par>
    </p:tnLst>
    <p:bldLst>
      <p:bldP spid="43" grpId="0" animBg="1"/>
      <p:bldP spid="44" grpId="0" animBg="1"/>
      <p:bldP spid="45" grpId="0" animBg="1"/>
      <p:bldP spid="46" grpId="0" animBg="1"/>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2105130" y="1104901"/>
            <a:ext cx="5392949" cy="55656"/>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3354494" y="1104901"/>
            <a:ext cx="4549632" cy="55656"/>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4602101" y="1104901"/>
            <a:ext cx="4555414" cy="55656"/>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5854806" y="1104901"/>
            <a:ext cx="4549632" cy="55656"/>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3600" b="1" dirty="0">
                <a:ln/>
                <a:solidFill>
                  <a:schemeClr val="bg2">
                    <a:lumMod val="25000"/>
                  </a:schemeClr>
                </a:solidFill>
                <a:latin typeface="Georgia" panose="02040502050405020303" pitchFamily="18" charset="0"/>
                <a:sym typeface="Montserrat" panose="00000500000000000000" pitchFamily="50" charset="0"/>
              </a:rPr>
              <a:t>Conclusión y Recomendación Final</a:t>
            </a:r>
            <a:endParaRPr lang="es-CO" altLang="es-EC" sz="1100" b="1" dirty="0">
              <a:ln/>
              <a:solidFill>
                <a:schemeClr val="bg2">
                  <a:lumMod val="25000"/>
                </a:schemeClr>
              </a:solidFill>
              <a:latin typeface="Georgia" panose="02040502050405020303" pitchFamily="18" charset="0"/>
            </a:endParaRPr>
          </a:p>
        </p:txBody>
      </p:sp>
      <p:sp>
        <p:nvSpPr>
          <p:cNvPr id="7" name="CuadroTexto 6">
            <a:extLst>
              <a:ext uri="{FF2B5EF4-FFF2-40B4-BE49-F238E27FC236}">
                <a16:creationId xmlns:a16="http://schemas.microsoft.com/office/drawing/2014/main" id="{40BB5DBA-B639-C67D-FD9A-F4BD62690C09}"/>
              </a:ext>
            </a:extLst>
          </p:cNvPr>
          <p:cNvSpPr txBox="1"/>
          <p:nvPr/>
        </p:nvSpPr>
        <p:spPr>
          <a:xfrm>
            <a:off x="3788229" y="2760618"/>
            <a:ext cx="6570616" cy="3754874"/>
          </a:xfrm>
          <a:prstGeom prst="rect">
            <a:avLst/>
          </a:prstGeom>
          <a:noFill/>
        </p:spPr>
        <p:txBody>
          <a:bodyPr wrap="square">
            <a:spAutoFit/>
          </a:bodyPr>
          <a:lstStyle/>
          <a:p>
            <a:pPr algn="just"/>
            <a:r>
              <a:rPr lang="es-CO" sz="1400" dirty="0">
                <a:latin typeface="Georgia" panose="02040502050405020303" pitchFamily="18" charset="0"/>
              </a:rPr>
              <a:t>Este clúster destaca entre los cuatro analizados por ser el que</a:t>
            </a:r>
            <a:r>
              <a:rPr lang="es-CO" sz="1400" b="1" dirty="0">
                <a:latin typeface="Georgia" panose="02040502050405020303" pitchFamily="18" charset="0"/>
              </a:rPr>
              <a:t> reúne al mayor número de personas</a:t>
            </a:r>
            <a:r>
              <a:rPr lang="es-CO" sz="1400" dirty="0">
                <a:latin typeface="Georgia" panose="02040502050405020303" pitchFamily="18" charset="0"/>
              </a:rPr>
              <a:t>, además de contar con una </a:t>
            </a:r>
            <a:r>
              <a:rPr lang="es-CO" sz="1400" b="1" dirty="0">
                <a:latin typeface="Georgia" panose="02040502050405020303" pitchFamily="18" charset="0"/>
              </a:rPr>
              <a:t>mayoría de integrantes que presentan una categoría de gasto media o alta</a:t>
            </a:r>
            <a:r>
              <a:rPr lang="es-CO" sz="1400" dirty="0">
                <a:latin typeface="Georgia" panose="02040502050405020303" pitchFamily="18" charset="0"/>
              </a:rPr>
              <a:t>, lo que lo convierte en un objetivo clave para las estrategias comerciales. Con una experiencia laboral promedio de 2 años, el grupo podría reflejar </a:t>
            </a:r>
            <a:r>
              <a:rPr lang="es-CO" sz="1400" b="1" dirty="0">
                <a:latin typeface="Georgia" panose="02040502050405020303" pitchFamily="18" charset="0"/>
              </a:rPr>
              <a:t>estabilidad financiera</a:t>
            </a:r>
            <a:r>
              <a:rPr lang="es-CO" sz="1400" dirty="0">
                <a:latin typeface="Georgia" panose="02040502050405020303" pitchFamily="18" charset="0"/>
              </a:rPr>
              <a:t>. Las familias en este clúster, con un promedio de </a:t>
            </a:r>
            <a:r>
              <a:rPr lang="es-CO" sz="1400" b="1" dirty="0">
                <a:latin typeface="Georgia" panose="02040502050405020303" pitchFamily="18" charset="0"/>
              </a:rPr>
              <a:t>3 integrantes</a:t>
            </a:r>
            <a:r>
              <a:rPr lang="es-CO" sz="1400" dirty="0">
                <a:latin typeface="Georgia" panose="02040502050405020303" pitchFamily="18" charset="0"/>
              </a:rPr>
              <a:t>, lo hacen especialmente atractivo para promover la compra de automóviles, ya que ofrecen una solución cómoda para el </a:t>
            </a:r>
            <a:r>
              <a:rPr lang="es-CO" sz="1400" b="1" dirty="0">
                <a:latin typeface="Georgia" panose="02040502050405020303" pitchFamily="18" charset="0"/>
              </a:rPr>
              <a:t>transporte familiar</a:t>
            </a:r>
            <a:r>
              <a:rPr lang="es-CO" sz="1400" dirty="0">
                <a:latin typeface="Georgia" panose="02040502050405020303" pitchFamily="18" charset="0"/>
              </a:rPr>
              <a:t>, a diferencia de otros vehículos como las motocicletas. </a:t>
            </a:r>
          </a:p>
          <a:p>
            <a:pPr algn="just"/>
            <a:endParaRPr lang="es-CO" sz="1400" dirty="0">
              <a:latin typeface="Georgia" panose="02040502050405020303" pitchFamily="18" charset="0"/>
            </a:endParaRPr>
          </a:p>
          <a:p>
            <a:pPr algn="just"/>
            <a:r>
              <a:rPr lang="es-CO" sz="1400" dirty="0">
                <a:latin typeface="Georgia" panose="02040502050405020303" pitchFamily="18" charset="0"/>
              </a:rPr>
              <a:t>Un aspecto clave es la </a:t>
            </a:r>
            <a:r>
              <a:rPr lang="es-CO" sz="1400" b="1" dirty="0">
                <a:latin typeface="Georgia" panose="02040502050405020303" pitchFamily="18" charset="0"/>
              </a:rPr>
              <a:t>diversidad en la distribución de profesiones </a:t>
            </a:r>
            <a:r>
              <a:rPr lang="es-CO" sz="1400" dirty="0">
                <a:latin typeface="Georgia" panose="02040502050405020303" pitchFamily="18" charset="0"/>
              </a:rPr>
              <a:t>dentro del clúster 2, lo que permite adaptar las campañas a diferentes públicos. El automóvil </a:t>
            </a:r>
            <a:r>
              <a:rPr lang="es-CO" sz="1400" b="1" dirty="0">
                <a:latin typeface="Georgia" panose="02040502050405020303" pitchFamily="18" charset="0"/>
              </a:rPr>
              <a:t>no solo sería útil en el ámbito familiar, sino también para satisfacer necesidades de movilidad laboral</a:t>
            </a:r>
            <a:r>
              <a:rPr lang="es-CO" sz="1400" dirty="0">
                <a:latin typeface="Georgia" panose="02040502050405020303" pitchFamily="18" charset="0"/>
              </a:rPr>
              <a:t>. Por ejemplo, personas que trabajan en arte y entretenimiento, abogados, ingenieros, o quienes requieren un vehículo para sus actividades profesionales, encontrarán en el automóvil una solución versátil tanto para la vida personal como laboral.</a:t>
            </a:r>
          </a:p>
        </p:txBody>
      </p:sp>
      <p:sp>
        <p:nvSpPr>
          <p:cNvPr id="11" name="CuadroTexto 10">
            <a:extLst>
              <a:ext uri="{FF2B5EF4-FFF2-40B4-BE49-F238E27FC236}">
                <a16:creationId xmlns:a16="http://schemas.microsoft.com/office/drawing/2014/main" id="{2F0BDDEB-D850-8A9F-0188-668E723F60A2}"/>
              </a:ext>
            </a:extLst>
          </p:cNvPr>
          <p:cNvSpPr txBox="1"/>
          <p:nvPr/>
        </p:nvSpPr>
        <p:spPr>
          <a:xfrm>
            <a:off x="3788229" y="1856649"/>
            <a:ext cx="6518367" cy="646331"/>
          </a:xfrm>
          <a:prstGeom prst="rect">
            <a:avLst/>
          </a:prstGeom>
          <a:noFill/>
        </p:spPr>
        <p:txBody>
          <a:bodyPr wrap="square">
            <a:spAutoFit/>
          </a:bodyPr>
          <a:lstStyle/>
          <a:p>
            <a:r>
              <a:rPr lang="es-CO" b="1" dirty="0">
                <a:solidFill>
                  <a:srgbClr val="AD484A"/>
                </a:solidFill>
                <a:latin typeface="Georgia" panose="02040502050405020303" pitchFamily="18" charset="0"/>
              </a:rPr>
              <a:t>Se recomienda seleccionar el Clúster 2 para realizar las campañas de Marketing</a:t>
            </a:r>
            <a:endParaRPr lang="es-CO" b="1" dirty="0">
              <a:solidFill>
                <a:srgbClr val="AD484A"/>
              </a:solidFill>
            </a:endParaRPr>
          </a:p>
        </p:txBody>
      </p:sp>
      <p:pic>
        <p:nvPicPr>
          <p:cNvPr id="1026" name="Picture 2" descr="Elección - Iconos gratis de ui">
            <a:extLst>
              <a:ext uri="{FF2B5EF4-FFF2-40B4-BE49-F238E27FC236}">
                <a16:creationId xmlns:a16="http://schemas.microsoft.com/office/drawing/2014/main" id="{2D221693-6F42-CD0A-EE24-E30524DFA1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578" y="3048195"/>
            <a:ext cx="2323011" cy="2323011"/>
          </a:xfrm>
          <a:prstGeom prst="rect">
            <a:avLst/>
          </a:prstGeom>
          <a:noFill/>
          <a:extLst>
            <a:ext uri="{909E8E84-426E-40DD-AFC4-6F175D3DCCD1}">
              <a14:hiddenFill xmlns:a14="http://schemas.microsoft.com/office/drawing/2010/main">
                <a:solidFill>
                  <a:srgbClr val="FFFFFF"/>
                </a:solidFill>
              </a14:hiddenFill>
            </a:ext>
          </a:extLst>
        </p:spPr>
      </p:pic>
      <p:pic>
        <p:nvPicPr>
          <p:cNvPr id="32" name="Audio 31">
            <a:hlinkClick r:id="" action="ppaction://media"/>
            <a:extLst>
              <a:ext uri="{FF2B5EF4-FFF2-40B4-BE49-F238E27FC236}">
                <a16:creationId xmlns:a16="http://schemas.microsoft.com/office/drawing/2014/main" id="{BD0BE00B-2201-ED4E-74D0-769E2EA9E35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628884199"/>
      </p:ext>
    </p:extLst>
  </p:cSld>
  <p:clrMapOvr>
    <a:masterClrMapping/>
  </p:clrMapOvr>
  <mc:AlternateContent xmlns:mc="http://schemas.openxmlformats.org/markup-compatibility/2006" xmlns:p14="http://schemas.microsoft.com/office/powerpoint/2010/main">
    <mc:Choice Requires="p14">
      <p:transition spd="slow" p14:dur="2000" advTm="109692"/>
    </mc:Choice>
    <mc:Fallback xmlns="">
      <p:transition spd="slow" advTm="109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anim calcmode="lin" valueType="num">
                                      <p:cBhvr>
                                        <p:cTn id="12" dur="1000" fill="hold"/>
                                        <p:tgtEl>
                                          <p:spTgt spid="43"/>
                                        </p:tgtEl>
                                        <p:attrNameLst>
                                          <p:attrName>ppt_x</p:attrName>
                                        </p:attrNameLst>
                                      </p:cBhvr>
                                      <p:tavLst>
                                        <p:tav tm="0">
                                          <p:val>
                                            <p:strVal val="#ppt_x"/>
                                          </p:val>
                                        </p:tav>
                                        <p:tav tm="100000">
                                          <p:val>
                                            <p:strVal val="#ppt_x"/>
                                          </p:val>
                                        </p:tav>
                                      </p:tavLst>
                                    </p:anim>
                                    <p:anim calcmode="lin" valueType="num">
                                      <p:cBhvr>
                                        <p:cTn id="13" dur="1000" fill="hold"/>
                                        <p:tgtEl>
                                          <p:spTgt spid="4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1000"/>
                                        <p:tgtEl>
                                          <p:spTgt spid="44"/>
                                        </p:tgtEl>
                                      </p:cBhvr>
                                    </p:animEffect>
                                    <p:anim calcmode="lin" valueType="num">
                                      <p:cBhvr>
                                        <p:cTn id="17" dur="1000" fill="hold"/>
                                        <p:tgtEl>
                                          <p:spTgt spid="44"/>
                                        </p:tgtEl>
                                        <p:attrNameLst>
                                          <p:attrName>ppt_x</p:attrName>
                                        </p:attrNameLst>
                                      </p:cBhvr>
                                      <p:tavLst>
                                        <p:tav tm="0">
                                          <p:val>
                                            <p:strVal val="#ppt_x"/>
                                          </p:val>
                                        </p:tav>
                                        <p:tav tm="100000">
                                          <p:val>
                                            <p:strVal val="#ppt_x"/>
                                          </p:val>
                                        </p:tav>
                                      </p:tavLst>
                                    </p:anim>
                                    <p:anim calcmode="lin" valueType="num">
                                      <p:cBhvr>
                                        <p:cTn id="18" dur="1000" fill="hold"/>
                                        <p:tgtEl>
                                          <p:spTgt spid="4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2"/>
                </p:tgtEl>
              </p:cMediaNode>
            </p:audio>
          </p:childTnLst>
        </p:cTn>
      </p:par>
    </p:tnLst>
    <p:bldLst>
      <p:bldP spid="43" grpId="0" animBg="1"/>
      <p:bldP spid="44" grpId="0" animBg="1"/>
      <p:bldP spid="45" grpId="0" animBg="1"/>
      <p:bldP spid="46" grpId="0" animBg="1"/>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ndustria automotriz: las 12 mejores empresas para trabajar en este sector  - Blog OCCMundial">
            <a:extLst>
              <a:ext uri="{FF2B5EF4-FFF2-40B4-BE49-F238E27FC236}">
                <a16:creationId xmlns:a16="http://schemas.microsoft.com/office/drawing/2014/main" id="{A7A99140-EBD2-FCAE-037F-172BC28F217B}"/>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l="111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706150" y="5537084"/>
            <a:ext cx="11210925" cy="744836"/>
          </a:xfrm>
          <a:prstGeom prst="rect">
            <a:avLst/>
          </a:prstGeom>
        </p:spPr>
        <p:txBody>
          <a:bodyPr vert="horz" lIns="91440" tIns="45720" rIns="91440" bIns="45720" rtlCol="0" anchor="ctr">
            <a:normAutofit/>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lnSpc>
                <a:spcPct val="90000"/>
              </a:lnSpc>
              <a:spcBef>
                <a:spcPct val="0"/>
              </a:spcBef>
              <a:spcAft>
                <a:spcPts val="600"/>
              </a:spcAft>
              <a:buSzPts val="3800"/>
            </a:pPr>
            <a:r>
              <a:rPr lang="en-US" altLang="es-EC" sz="3600" b="1" dirty="0" err="1">
                <a:ln/>
                <a:solidFill>
                  <a:schemeClr val="tx1">
                    <a:lumMod val="85000"/>
                    <a:lumOff val="15000"/>
                  </a:schemeClr>
                </a:solidFill>
                <a:latin typeface="+mj-lt"/>
                <a:ea typeface="+mj-ea"/>
                <a:cs typeface="+mj-cs"/>
                <a:sym typeface="Montserrat" panose="00000500000000000000" pitchFamily="50" charset="0"/>
              </a:rPr>
              <a:t>Contexto</a:t>
            </a:r>
            <a:endParaRPr lang="en-US" altLang="es-EC" sz="3600" b="1" dirty="0">
              <a:ln/>
              <a:solidFill>
                <a:schemeClr val="tx1">
                  <a:lumMod val="85000"/>
                  <a:lumOff val="15000"/>
                </a:schemeClr>
              </a:solidFill>
              <a:latin typeface="+mj-lt"/>
              <a:ea typeface="+mj-ea"/>
              <a:cs typeface="+mj-cs"/>
              <a:sym typeface="Montserrat" panose="00000500000000000000" pitchFamily="50" charset="0"/>
            </a:endParaRPr>
          </a:p>
          <a:p>
            <a:pPr algn="ctr">
              <a:lnSpc>
                <a:spcPct val="90000"/>
              </a:lnSpc>
              <a:spcBef>
                <a:spcPct val="0"/>
              </a:spcBef>
              <a:spcAft>
                <a:spcPts val="600"/>
              </a:spcAft>
              <a:buSzPts val="3800"/>
            </a:pPr>
            <a:endParaRPr lang="en-US" altLang="es-EC" sz="3600" b="1" dirty="0">
              <a:ln/>
              <a:solidFill>
                <a:schemeClr val="tx1">
                  <a:lumMod val="85000"/>
                  <a:lumOff val="15000"/>
                </a:schemeClr>
              </a:solidFill>
              <a:latin typeface="+mj-lt"/>
              <a:ea typeface="+mj-ea"/>
              <a:cs typeface="+mj-cs"/>
            </a:endParaRPr>
          </a:p>
        </p:txBody>
      </p:sp>
      <p:cxnSp>
        <p:nvCxnSpPr>
          <p:cNvPr id="2057" name="Straight Connector 205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3" name="Google Shape;3602;p115">
            <a:extLst>
              <a:ext uri="{FF2B5EF4-FFF2-40B4-BE49-F238E27FC236}">
                <a16:creationId xmlns:a16="http://schemas.microsoft.com/office/drawing/2014/main" id="{316EFCD1-5418-0862-4D86-91DDDA3502A5}"/>
              </a:ext>
            </a:extLst>
          </p:cNvPr>
          <p:cNvSpPr txBox="1"/>
          <p:nvPr/>
        </p:nvSpPr>
        <p:spPr>
          <a:xfrm>
            <a:off x="3930455" y="5961754"/>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5179818" y="5961754"/>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6429180" y="5961754"/>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680130" y="5961754"/>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50" name="Google Shape;1557;p59">
            <a:extLst>
              <a:ext uri="{FF2B5EF4-FFF2-40B4-BE49-F238E27FC236}">
                <a16:creationId xmlns:a16="http://schemas.microsoft.com/office/drawing/2014/main" id="{1175A172-9515-84E2-3CED-0D90D459BAD7}"/>
              </a:ext>
            </a:extLst>
          </p:cNvPr>
          <p:cNvSpPr txBox="1">
            <a:spLocks noChangeArrowheads="1"/>
          </p:cNvSpPr>
          <p:nvPr/>
        </p:nvSpPr>
        <p:spPr bwMode="auto">
          <a:xfrm>
            <a:off x="1716702" y="1130097"/>
            <a:ext cx="9189819" cy="993933"/>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ES" altLang="es-EC" sz="2800" dirty="0">
                <a:ln/>
                <a:solidFill>
                  <a:schemeClr val="bg2">
                    <a:lumMod val="25000"/>
                  </a:schemeClr>
                </a:solidFill>
                <a:latin typeface="Georgia" panose="02040502050405020303" pitchFamily="18" charset="0"/>
                <a:sym typeface="Montserrat" panose="00000500000000000000" pitchFamily="50" charset="0"/>
              </a:rPr>
              <a:t>¿Cómo replica el éxito de su estrategia cuando aún no se conoce bien a los clientes de este nuevo mercado?</a:t>
            </a:r>
            <a:endParaRPr lang="es-CO" altLang="es-EC" sz="2800" dirty="0">
              <a:ln/>
              <a:solidFill>
                <a:schemeClr val="bg2">
                  <a:lumMod val="25000"/>
                </a:schemeClr>
              </a:solidFill>
              <a:latin typeface="Georgia" panose="02040502050405020303" pitchFamily="18" charset="0"/>
            </a:endParaRPr>
          </a:p>
        </p:txBody>
      </p:sp>
      <p:pic>
        <p:nvPicPr>
          <p:cNvPr id="2079" name="Audio 2078">
            <a:hlinkClick r:id="" action="ppaction://media"/>
            <a:extLst>
              <a:ext uri="{FF2B5EF4-FFF2-40B4-BE49-F238E27FC236}">
                <a16:creationId xmlns:a16="http://schemas.microsoft.com/office/drawing/2014/main" id="{1E1910BA-7902-5330-DD6A-880618698A4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46336319"/>
      </p:ext>
    </p:extLst>
  </p:cSld>
  <p:clrMapOvr>
    <a:masterClrMapping/>
  </p:clrMapOvr>
  <mc:AlternateContent xmlns:mc="http://schemas.openxmlformats.org/markup-compatibility/2006" xmlns:p14="http://schemas.microsoft.com/office/powerpoint/2010/main">
    <mc:Choice Requires="p14">
      <p:transition p14:dur="10" advTm="79122"/>
    </mc:Choice>
    <mc:Fallback xmlns="">
      <p:transition advTm="79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7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anim calcmode="lin" valueType="num">
                                      <p:cBhvr>
                                        <p:cTn id="12" dur="1000" fill="hold"/>
                                        <p:tgtEl>
                                          <p:spTgt spid="43"/>
                                        </p:tgtEl>
                                        <p:attrNameLst>
                                          <p:attrName>ppt_x</p:attrName>
                                        </p:attrNameLst>
                                      </p:cBhvr>
                                      <p:tavLst>
                                        <p:tav tm="0">
                                          <p:val>
                                            <p:strVal val="#ppt_x"/>
                                          </p:val>
                                        </p:tav>
                                        <p:tav tm="100000">
                                          <p:val>
                                            <p:strVal val="#ppt_x"/>
                                          </p:val>
                                        </p:tav>
                                      </p:tavLst>
                                    </p:anim>
                                    <p:anim calcmode="lin" valueType="num">
                                      <p:cBhvr>
                                        <p:cTn id="13" dur="1000" fill="hold"/>
                                        <p:tgtEl>
                                          <p:spTgt spid="4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1000"/>
                                        <p:tgtEl>
                                          <p:spTgt spid="44"/>
                                        </p:tgtEl>
                                      </p:cBhvr>
                                    </p:animEffect>
                                    <p:anim calcmode="lin" valueType="num">
                                      <p:cBhvr>
                                        <p:cTn id="17" dur="1000" fill="hold"/>
                                        <p:tgtEl>
                                          <p:spTgt spid="44"/>
                                        </p:tgtEl>
                                        <p:attrNameLst>
                                          <p:attrName>ppt_x</p:attrName>
                                        </p:attrNameLst>
                                      </p:cBhvr>
                                      <p:tavLst>
                                        <p:tav tm="0">
                                          <p:val>
                                            <p:strVal val="#ppt_x"/>
                                          </p:val>
                                        </p:tav>
                                        <p:tav tm="100000">
                                          <p:val>
                                            <p:strVal val="#ppt_x"/>
                                          </p:val>
                                        </p:tav>
                                      </p:tavLst>
                                    </p:anim>
                                    <p:anim calcmode="lin" valueType="num">
                                      <p:cBhvr>
                                        <p:cTn id="18" dur="1000" fill="hold"/>
                                        <p:tgtEl>
                                          <p:spTgt spid="4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2079"/>
                </p:tgtEl>
              </p:cMediaNode>
            </p:audio>
          </p:childTnLst>
        </p:cTn>
      </p:par>
    </p:tnLst>
    <p:bldLst>
      <p:bldP spid="47" grpId="0"/>
      <p:bldP spid="43" grpId="0" animBg="1"/>
      <p:bldP spid="44" grpId="0" animBg="1"/>
      <p:bldP spid="45" grpId="0" animBg="1"/>
      <p:bldP spid="46" grpId="0" animBg="1"/>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Qué objetivos debe alcanzar la concienciación en ciberseguridad para  empresas? | Cibernos">
            <a:extLst>
              <a:ext uri="{FF2B5EF4-FFF2-40B4-BE49-F238E27FC236}">
                <a16:creationId xmlns:a16="http://schemas.microsoft.com/office/drawing/2014/main" id="{A542A5D6-BAF6-03BF-711D-362A0B67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70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pic>
        <p:nvPicPr>
          <p:cNvPr id="33" name="Audio 32">
            <a:hlinkClick r:id="" action="ppaction://media"/>
            <a:extLst>
              <a:ext uri="{FF2B5EF4-FFF2-40B4-BE49-F238E27FC236}">
                <a16:creationId xmlns:a16="http://schemas.microsoft.com/office/drawing/2014/main" id="{40AC5CAD-96A1-C30B-FC79-237B5406137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2315120"/>
      </p:ext>
    </p:extLst>
  </p:cSld>
  <p:clrMapOvr>
    <a:masterClrMapping/>
  </p:clrMapOvr>
  <mc:AlternateContent xmlns:mc="http://schemas.openxmlformats.org/markup-compatibility/2006" xmlns:p14="http://schemas.microsoft.com/office/powerpoint/2010/main">
    <mc:Choice Requires="p14">
      <p:transition spd="slow" p14:dur="2000" advTm="32653"/>
    </mc:Choice>
    <mc:Fallback xmlns="">
      <p:transition spd="slow" advTm="32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943518" y="980538"/>
            <a:ext cx="1249362" cy="650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5192881" y="980538"/>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6442243" y="980538"/>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693193" y="980538"/>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927100" y="173087"/>
            <a:ext cx="10849779"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3600" b="1" dirty="0">
                <a:ln/>
                <a:solidFill>
                  <a:schemeClr val="bg2">
                    <a:lumMod val="25000"/>
                  </a:schemeClr>
                </a:solidFill>
                <a:latin typeface="Georgia" panose="02040502050405020303" pitchFamily="18" charset="0"/>
                <a:sym typeface="Montserrat" panose="00000500000000000000" pitchFamily="50" charset="0"/>
              </a:rPr>
              <a:t>Pregunta de Interés</a:t>
            </a:r>
            <a:endParaRPr lang="es-CO" altLang="es-EC" sz="1100" b="1" dirty="0">
              <a:ln/>
              <a:solidFill>
                <a:schemeClr val="bg2">
                  <a:lumMod val="25000"/>
                </a:schemeClr>
              </a:solidFill>
              <a:latin typeface="Georgia" panose="02040502050405020303" pitchFamily="18" charset="0"/>
            </a:endParaRPr>
          </a:p>
        </p:txBody>
      </p:sp>
      <p:sp>
        <p:nvSpPr>
          <p:cNvPr id="42" name="Google Shape;739;p31">
            <a:extLst>
              <a:ext uri="{FF2B5EF4-FFF2-40B4-BE49-F238E27FC236}">
                <a16:creationId xmlns:a16="http://schemas.microsoft.com/office/drawing/2014/main" id="{3CDABA96-9EA8-0A61-0A98-681B76C3DF05}"/>
              </a:ext>
            </a:extLst>
          </p:cNvPr>
          <p:cNvSpPr txBox="1">
            <a:spLocks noChangeArrowheads="1"/>
          </p:cNvSpPr>
          <p:nvPr/>
        </p:nvSpPr>
        <p:spPr bwMode="auto">
          <a:xfrm>
            <a:off x="4228875" y="2381107"/>
            <a:ext cx="5677685" cy="173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Clr>
                <a:srgbClr val="FFFFFF"/>
              </a:buClr>
              <a:buSzPts val="1400"/>
            </a:pPr>
            <a:r>
              <a:rPr lang="es-ES" altLang="es-EC" sz="2000" b="1" dirty="0">
                <a:solidFill>
                  <a:schemeClr val="tx1"/>
                </a:solidFill>
                <a:latin typeface="Georgia" panose="02040502050405020303" pitchFamily="18" charset="0"/>
                <a:cs typeface="Open Sans SemiBold" panose="020B0706030804020204" pitchFamily="34" charset="0"/>
              </a:rPr>
              <a:t>¿Cuál es la agrupación óptima de los clientes de la empresa automotriz en un nuevo mercado, que permita maximizar las ventas de sus productos a través de estrategias de mercadeo personalizadas y efectivas para cada segmento identificado?</a:t>
            </a:r>
            <a:endParaRPr lang="es-EC" altLang="es-EC" sz="2000" b="1" dirty="0">
              <a:solidFill>
                <a:schemeClr val="tx1"/>
              </a:solidFill>
              <a:latin typeface="Georgia" panose="02040502050405020303" pitchFamily="18" charset="0"/>
              <a:cs typeface="Open Sans SemiBold" panose="020B0706030804020204" pitchFamily="34" charset="0"/>
            </a:endParaRPr>
          </a:p>
        </p:txBody>
      </p:sp>
      <p:pic>
        <p:nvPicPr>
          <p:cNvPr id="2050" name="Picture 2" descr="Pregunta retórica - Qué es, definición, ejemplos y en la literatura">
            <a:extLst>
              <a:ext uri="{FF2B5EF4-FFF2-40B4-BE49-F238E27FC236}">
                <a16:creationId xmlns:a16="http://schemas.microsoft.com/office/drawing/2014/main" id="{65A6BE72-4323-2C48-5982-21E8D6B16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58" y="1469344"/>
            <a:ext cx="4039069" cy="391931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2022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anim calcmode="lin" valueType="num">
                                      <p:cBhvr>
                                        <p:cTn id="22" dur="1000" fill="hold"/>
                                        <p:tgtEl>
                                          <p:spTgt spid="42"/>
                                        </p:tgtEl>
                                        <p:attrNameLst>
                                          <p:attrName>ppt_x</p:attrName>
                                        </p:attrNameLst>
                                      </p:cBhvr>
                                      <p:tavLst>
                                        <p:tav tm="0">
                                          <p:val>
                                            <p:strVal val="#ppt_x"/>
                                          </p:val>
                                        </p:tav>
                                        <p:tav tm="100000">
                                          <p:val>
                                            <p:strVal val="#ppt_x"/>
                                          </p:val>
                                        </p:tav>
                                      </p:tavLst>
                                    </p:anim>
                                    <p:anim calcmode="lin" valueType="num">
                                      <p:cBhvr>
                                        <p:cTn id="2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BE24E44A-CA6A-AF4C-0E31-906542144EA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33000"/>
                    </a14:imgEffect>
                  </a14:imgLayer>
                </a14:imgProps>
              </a:ext>
            </a:extLst>
          </a:blip>
          <a:srcRect t="5858"/>
          <a:stretch/>
        </p:blipFill>
        <p:spPr>
          <a:xfrm>
            <a:off x="-3029" y="0"/>
            <a:ext cx="12191981" cy="6857990"/>
          </a:xfrm>
          <a:prstGeom prst="rect">
            <a:avLst/>
          </a:prstGeom>
        </p:spPr>
      </p:pic>
      <p:pic>
        <p:nvPicPr>
          <p:cNvPr id="1028" name="Picture 4" descr="Retos para el sector automotriz hacia 2020 - Alto Nivel">
            <a:extLst>
              <a:ext uri="{FF2B5EF4-FFF2-40B4-BE49-F238E27FC236}">
                <a16:creationId xmlns:a16="http://schemas.microsoft.com/office/drawing/2014/main" id="{383F4776-E0B4-FA33-5C97-41646CDB3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958" r="-1" b="-1"/>
          <a:stretch/>
        </p:blipFill>
        <p:spPr bwMode="auto">
          <a:xfrm>
            <a:off x="5360362" y="632390"/>
            <a:ext cx="6426201" cy="5120710"/>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
        <p:nvSpPr>
          <p:cNvPr id="4" name="Google Shape;1557;p59">
            <a:extLst>
              <a:ext uri="{FF2B5EF4-FFF2-40B4-BE49-F238E27FC236}">
                <a16:creationId xmlns:a16="http://schemas.microsoft.com/office/drawing/2014/main" id="{8A48EB2F-4748-FC90-09DC-E90DAFAD818B}"/>
              </a:ext>
            </a:extLst>
          </p:cNvPr>
          <p:cNvSpPr txBox="1">
            <a:spLocks noChangeArrowheads="1"/>
          </p:cNvSpPr>
          <p:nvPr/>
        </p:nvSpPr>
        <p:spPr bwMode="auto">
          <a:xfrm>
            <a:off x="1020671" y="1972512"/>
            <a:ext cx="2885123" cy="74456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419" altLang="es-EC" sz="4800" b="1" dirty="0">
                <a:ln/>
                <a:solidFill>
                  <a:schemeClr val="bg1">
                    <a:lumMod val="95000"/>
                  </a:schemeClr>
                </a:solidFill>
                <a:latin typeface="Georgia" panose="02040502050405020303" pitchFamily="18" charset="0"/>
                <a:sym typeface="Montserrat" panose="00000500000000000000" pitchFamily="50" charset="0"/>
              </a:rPr>
              <a:t>Datos</a:t>
            </a:r>
            <a:endParaRPr lang="es-CO" altLang="es-EC" sz="1600" b="1" dirty="0">
              <a:ln/>
              <a:solidFill>
                <a:schemeClr val="bg1">
                  <a:lumMod val="95000"/>
                </a:schemeClr>
              </a:solidFill>
              <a:latin typeface="Georgia" panose="02040502050405020303" pitchFamily="18" charset="0"/>
            </a:endParaRPr>
          </a:p>
        </p:txBody>
      </p:sp>
    </p:spTree>
    <p:extLst>
      <p:ext uri="{BB962C8B-B14F-4D97-AF65-F5344CB8AC3E}">
        <p14:creationId xmlns:p14="http://schemas.microsoft.com/office/powerpoint/2010/main" val="15852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CO" altLang="es-EC" sz="3600" b="1" dirty="0">
                <a:ln/>
                <a:solidFill>
                  <a:schemeClr val="bg2">
                    <a:lumMod val="25000"/>
                  </a:schemeClr>
                </a:solidFill>
                <a:latin typeface="Georgia" panose="02040502050405020303" pitchFamily="18" charset="0"/>
                <a:sym typeface="Montserrat" panose="00000500000000000000" pitchFamily="50" charset="0"/>
              </a:rPr>
              <a:t>Exploración y Preparación de Datos</a:t>
            </a:r>
            <a:endParaRPr lang="es-CO" altLang="es-EC" sz="1100" b="1" dirty="0">
              <a:ln/>
              <a:solidFill>
                <a:schemeClr val="bg2">
                  <a:lumMod val="25000"/>
                </a:schemeClr>
              </a:solidFill>
              <a:latin typeface="Georgia" panose="02040502050405020303" pitchFamily="18" charset="0"/>
            </a:endParaRPr>
          </a:p>
        </p:txBody>
      </p:sp>
      <p:sp>
        <p:nvSpPr>
          <p:cNvPr id="4" name="Freeform 1465">
            <a:extLst>
              <a:ext uri="{FF2B5EF4-FFF2-40B4-BE49-F238E27FC236}">
                <a16:creationId xmlns:a16="http://schemas.microsoft.com/office/drawing/2014/main" id="{CCB8EBC4-8F8D-B1E2-26AA-3C6DC6F9AD88}"/>
              </a:ext>
            </a:extLst>
          </p:cNvPr>
          <p:cNvSpPr>
            <a:spLocks/>
          </p:cNvSpPr>
          <p:nvPr/>
        </p:nvSpPr>
        <p:spPr bwMode="auto">
          <a:xfrm>
            <a:off x="5232705" y="2056992"/>
            <a:ext cx="2341562" cy="3932237"/>
          </a:xfrm>
          <a:custGeom>
            <a:avLst/>
            <a:gdLst>
              <a:gd name="T0" fmla="*/ 2112688 w 532"/>
              <a:gd name="T1" fmla="*/ 3932237 h 893"/>
              <a:gd name="T2" fmla="*/ 228875 w 532"/>
              <a:gd name="T3" fmla="*/ 3932237 h 893"/>
              <a:gd name="T4" fmla="*/ 0 w 532"/>
              <a:gd name="T5" fmla="*/ 3703260 h 893"/>
              <a:gd name="T6" fmla="*/ 0 w 532"/>
              <a:gd name="T7" fmla="*/ 228977 h 893"/>
              <a:gd name="T8" fmla="*/ 228875 w 532"/>
              <a:gd name="T9" fmla="*/ 0 h 893"/>
              <a:gd name="T10" fmla="*/ 2112688 w 532"/>
              <a:gd name="T11" fmla="*/ 0 h 893"/>
              <a:gd name="T12" fmla="*/ 2341563 w 532"/>
              <a:gd name="T13" fmla="*/ 228977 h 893"/>
              <a:gd name="T14" fmla="*/ 2341563 w 532"/>
              <a:gd name="T15" fmla="*/ 3703260 h 893"/>
              <a:gd name="T16" fmla="*/ 2112688 w 532"/>
              <a:gd name="T17" fmla="*/ 3932237 h 8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2" h="893">
                <a:moveTo>
                  <a:pt x="480" y="893"/>
                </a:moveTo>
                <a:cubicBezTo>
                  <a:pt x="52" y="893"/>
                  <a:pt x="52" y="893"/>
                  <a:pt x="52" y="893"/>
                </a:cubicBezTo>
                <a:cubicBezTo>
                  <a:pt x="23" y="893"/>
                  <a:pt x="0" y="870"/>
                  <a:pt x="0" y="841"/>
                </a:cubicBezTo>
                <a:cubicBezTo>
                  <a:pt x="0" y="52"/>
                  <a:pt x="0" y="52"/>
                  <a:pt x="0" y="52"/>
                </a:cubicBezTo>
                <a:cubicBezTo>
                  <a:pt x="0" y="23"/>
                  <a:pt x="23" y="0"/>
                  <a:pt x="52" y="0"/>
                </a:cubicBezTo>
                <a:cubicBezTo>
                  <a:pt x="480" y="0"/>
                  <a:pt x="480" y="0"/>
                  <a:pt x="480" y="0"/>
                </a:cubicBezTo>
                <a:cubicBezTo>
                  <a:pt x="508" y="0"/>
                  <a:pt x="532" y="23"/>
                  <a:pt x="532" y="52"/>
                </a:cubicBezTo>
                <a:cubicBezTo>
                  <a:pt x="532" y="841"/>
                  <a:pt x="532" y="841"/>
                  <a:pt x="532" y="841"/>
                </a:cubicBezTo>
                <a:cubicBezTo>
                  <a:pt x="532" y="870"/>
                  <a:pt x="508" y="893"/>
                  <a:pt x="480" y="893"/>
                </a:cubicBezTo>
              </a:path>
            </a:pathLst>
          </a:custGeom>
          <a:solidFill>
            <a:srgbClr val="94D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466">
            <a:extLst>
              <a:ext uri="{FF2B5EF4-FFF2-40B4-BE49-F238E27FC236}">
                <a16:creationId xmlns:a16="http://schemas.microsoft.com/office/drawing/2014/main" id="{D332B174-903E-6FC8-B4A5-D8438CF0FD6F}"/>
              </a:ext>
            </a:extLst>
          </p:cNvPr>
          <p:cNvSpPr>
            <a:spLocks/>
          </p:cNvSpPr>
          <p:nvPr/>
        </p:nvSpPr>
        <p:spPr bwMode="auto">
          <a:xfrm>
            <a:off x="7925105" y="2056992"/>
            <a:ext cx="2336800" cy="3932237"/>
          </a:xfrm>
          <a:custGeom>
            <a:avLst/>
            <a:gdLst>
              <a:gd name="T0" fmla="*/ 2107961 w 531"/>
              <a:gd name="T1" fmla="*/ 3932237 h 893"/>
              <a:gd name="T2" fmla="*/ 228839 w 531"/>
              <a:gd name="T3" fmla="*/ 3932237 h 893"/>
              <a:gd name="T4" fmla="*/ 0 w 531"/>
              <a:gd name="T5" fmla="*/ 3703260 h 893"/>
              <a:gd name="T6" fmla="*/ 0 w 531"/>
              <a:gd name="T7" fmla="*/ 228977 h 893"/>
              <a:gd name="T8" fmla="*/ 228839 w 531"/>
              <a:gd name="T9" fmla="*/ 0 h 893"/>
              <a:gd name="T10" fmla="*/ 2107961 w 531"/>
              <a:gd name="T11" fmla="*/ 0 h 893"/>
              <a:gd name="T12" fmla="*/ 2336800 w 531"/>
              <a:gd name="T13" fmla="*/ 228977 h 893"/>
              <a:gd name="T14" fmla="*/ 2336800 w 531"/>
              <a:gd name="T15" fmla="*/ 3703260 h 893"/>
              <a:gd name="T16" fmla="*/ 2107961 w 531"/>
              <a:gd name="T17" fmla="*/ 3932237 h 8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1" h="893">
                <a:moveTo>
                  <a:pt x="479" y="893"/>
                </a:moveTo>
                <a:cubicBezTo>
                  <a:pt x="52" y="893"/>
                  <a:pt x="52" y="893"/>
                  <a:pt x="52" y="893"/>
                </a:cubicBezTo>
                <a:cubicBezTo>
                  <a:pt x="23" y="893"/>
                  <a:pt x="0" y="870"/>
                  <a:pt x="0" y="841"/>
                </a:cubicBezTo>
                <a:cubicBezTo>
                  <a:pt x="0" y="52"/>
                  <a:pt x="0" y="52"/>
                  <a:pt x="0" y="52"/>
                </a:cubicBezTo>
                <a:cubicBezTo>
                  <a:pt x="0" y="23"/>
                  <a:pt x="23" y="0"/>
                  <a:pt x="52" y="0"/>
                </a:cubicBezTo>
                <a:cubicBezTo>
                  <a:pt x="479" y="0"/>
                  <a:pt x="479" y="0"/>
                  <a:pt x="479" y="0"/>
                </a:cubicBezTo>
                <a:cubicBezTo>
                  <a:pt x="508" y="0"/>
                  <a:pt x="531" y="23"/>
                  <a:pt x="531" y="52"/>
                </a:cubicBezTo>
                <a:cubicBezTo>
                  <a:pt x="531" y="841"/>
                  <a:pt x="531" y="841"/>
                  <a:pt x="531" y="841"/>
                </a:cubicBezTo>
                <a:cubicBezTo>
                  <a:pt x="531" y="870"/>
                  <a:pt x="508" y="893"/>
                  <a:pt x="479" y="893"/>
                </a:cubicBezTo>
              </a:path>
            </a:pathLst>
          </a:custGeom>
          <a:solidFill>
            <a:srgbClr val="00B1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1469">
            <a:extLst>
              <a:ext uri="{FF2B5EF4-FFF2-40B4-BE49-F238E27FC236}">
                <a16:creationId xmlns:a16="http://schemas.microsoft.com/office/drawing/2014/main" id="{D258C5B0-3965-3C46-1230-35D029C37A2B}"/>
              </a:ext>
            </a:extLst>
          </p:cNvPr>
          <p:cNvSpPr>
            <a:spLocks/>
          </p:cNvSpPr>
          <p:nvPr/>
        </p:nvSpPr>
        <p:spPr bwMode="auto">
          <a:xfrm>
            <a:off x="5232705" y="2056992"/>
            <a:ext cx="2341562" cy="1290637"/>
          </a:xfrm>
          <a:custGeom>
            <a:avLst/>
            <a:gdLst>
              <a:gd name="T0" fmla="*/ 0 w 532"/>
              <a:gd name="T1" fmla="*/ 229055 h 293"/>
              <a:gd name="T2" fmla="*/ 0 w 532"/>
              <a:gd name="T3" fmla="*/ 555018 h 293"/>
              <a:gd name="T4" fmla="*/ 2341563 w 532"/>
              <a:gd name="T5" fmla="*/ 964674 h 293"/>
              <a:gd name="T6" fmla="*/ 2341563 w 532"/>
              <a:gd name="T7" fmla="*/ 229055 h 293"/>
              <a:gd name="T8" fmla="*/ 2112688 w 532"/>
              <a:gd name="T9" fmla="*/ 0 h 293"/>
              <a:gd name="T10" fmla="*/ 228875 w 532"/>
              <a:gd name="T11" fmla="*/ 0 h 293"/>
              <a:gd name="T12" fmla="*/ 0 w 532"/>
              <a:gd name="T13" fmla="*/ 229055 h 2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2" h="293">
                <a:moveTo>
                  <a:pt x="0" y="52"/>
                </a:moveTo>
                <a:cubicBezTo>
                  <a:pt x="0" y="126"/>
                  <a:pt x="0" y="126"/>
                  <a:pt x="0" y="126"/>
                </a:cubicBezTo>
                <a:cubicBezTo>
                  <a:pt x="191" y="186"/>
                  <a:pt x="317" y="293"/>
                  <a:pt x="532" y="219"/>
                </a:cubicBezTo>
                <a:cubicBezTo>
                  <a:pt x="532" y="52"/>
                  <a:pt x="532" y="52"/>
                  <a:pt x="532" y="52"/>
                </a:cubicBezTo>
                <a:cubicBezTo>
                  <a:pt x="532" y="23"/>
                  <a:pt x="508" y="0"/>
                  <a:pt x="480" y="0"/>
                </a:cubicBezTo>
                <a:cubicBezTo>
                  <a:pt x="52" y="0"/>
                  <a:pt x="52" y="0"/>
                  <a:pt x="52" y="0"/>
                </a:cubicBezTo>
                <a:cubicBezTo>
                  <a:pt x="23" y="0"/>
                  <a:pt x="0" y="23"/>
                  <a:pt x="0" y="52"/>
                </a:cubicBezTo>
                <a:close/>
              </a:path>
            </a:pathLst>
          </a:custGeom>
          <a:solidFill>
            <a:srgbClr val="A7E3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1470">
            <a:extLst>
              <a:ext uri="{FF2B5EF4-FFF2-40B4-BE49-F238E27FC236}">
                <a16:creationId xmlns:a16="http://schemas.microsoft.com/office/drawing/2014/main" id="{3EB764B9-8AA4-E849-21C9-8AB4D92F3B4E}"/>
              </a:ext>
            </a:extLst>
          </p:cNvPr>
          <p:cNvSpPr>
            <a:spLocks/>
          </p:cNvSpPr>
          <p:nvPr/>
        </p:nvSpPr>
        <p:spPr bwMode="auto">
          <a:xfrm>
            <a:off x="7925105" y="2056992"/>
            <a:ext cx="2336800" cy="819150"/>
          </a:xfrm>
          <a:custGeom>
            <a:avLst/>
            <a:gdLst>
              <a:gd name="T0" fmla="*/ 0 w 531"/>
              <a:gd name="T1" fmla="*/ 229010 h 186"/>
              <a:gd name="T2" fmla="*/ 0 w 531"/>
              <a:gd name="T3" fmla="*/ 819150 h 186"/>
              <a:gd name="T4" fmla="*/ 2336800 w 531"/>
              <a:gd name="T5" fmla="*/ 616565 h 186"/>
              <a:gd name="T6" fmla="*/ 2336800 w 531"/>
              <a:gd name="T7" fmla="*/ 229010 h 186"/>
              <a:gd name="T8" fmla="*/ 2107961 w 531"/>
              <a:gd name="T9" fmla="*/ 0 h 186"/>
              <a:gd name="T10" fmla="*/ 228839 w 531"/>
              <a:gd name="T11" fmla="*/ 0 h 186"/>
              <a:gd name="T12" fmla="*/ 0 w 531"/>
              <a:gd name="T13" fmla="*/ 229010 h 1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1" h="186">
                <a:moveTo>
                  <a:pt x="0" y="52"/>
                </a:moveTo>
                <a:cubicBezTo>
                  <a:pt x="0" y="186"/>
                  <a:pt x="0" y="186"/>
                  <a:pt x="0" y="186"/>
                </a:cubicBezTo>
                <a:cubicBezTo>
                  <a:pt x="214" y="92"/>
                  <a:pt x="400" y="105"/>
                  <a:pt x="531" y="140"/>
                </a:cubicBezTo>
                <a:cubicBezTo>
                  <a:pt x="531" y="52"/>
                  <a:pt x="531" y="52"/>
                  <a:pt x="531" y="52"/>
                </a:cubicBezTo>
                <a:cubicBezTo>
                  <a:pt x="531" y="23"/>
                  <a:pt x="508" y="0"/>
                  <a:pt x="479" y="0"/>
                </a:cubicBezTo>
                <a:cubicBezTo>
                  <a:pt x="52" y="0"/>
                  <a:pt x="52" y="0"/>
                  <a:pt x="52" y="0"/>
                </a:cubicBezTo>
                <a:cubicBezTo>
                  <a:pt x="23" y="0"/>
                  <a:pt x="0" y="23"/>
                  <a:pt x="0" y="52"/>
                </a:cubicBezTo>
                <a:close/>
              </a:path>
            </a:pathLst>
          </a:custGeom>
          <a:solidFill>
            <a:srgbClr val="00C4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Rectangle 1591">
            <a:extLst>
              <a:ext uri="{FF2B5EF4-FFF2-40B4-BE49-F238E27FC236}">
                <a16:creationId xmlns:a16="http://schemas.microsoft.com/office/drawing/2014/main" id="{3D93BBDE-127F-CDB0-0301-63634460DC93}"/>
              </a:ext>
            </a:extLst>
          </p:cNvPr>
          <p:cNvSpPr>
            <a:spLocks noChangeArrowheads="1"/>
          </p:cNvSpPr>
          <p:nvPr/>
        </p:nvSpPr>
        <p:spPr bwMode="auto">
          <a:xfrm>
            <a:off x="5458130" y="2272346"/>
            <a:ext cx="180818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s-EC" altLang="en-US" sz="2500" b="1" dirty="0">
                <a:solidFill>
                  <a:srgbClr val="FFFFFF"/>
                </a:solidFill>
                <a:latin typeface="Montserrat" panose="02000505000000020004" pitchFamily="2" charset="0"/>
              </a:rPr>
              <a:t>Numéricas</a:t>
            </a:r>
            <a:endParaRPr lang="en-US" altLang="en-US" dirty="0"/>
          </a:p>
        </p:txBody>
      </p:sp>
      <p:sp>
        <p:nvSpPr>
          <p:cNvPr id="9" name="Rectangle 1595">
            <a:extLst>
              <a:ext uri="{FF2B5EF4-FFF2-40B4-BE49-F238E27FC236}">
                <a16:creationId xmlns:a16="http://schemas.microsoft.com/office/drawing/2014/main" id="{8DBC24C3-3793-E822-4173-0955D5016827}"/>
              </a:ext>
            </a:extLst>
          </p:cNvPr>
          <p:cNvSpPr>
            <a:spLocks noChangeArrowheads="1"/>
          </p:cNvSpPr>
          <p:nvPr/>
        </p:nvSpPr>
        <p:spPr bwMode="auto">
          <a:xfrm>
            <a:off x="8141253" y="2268898"/>
            <a:ext cx="199894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500" b="1" dirty="0" err="1">
                <a:solidFill>
                  <a:srgbClr val="FFFFFF"/>
                </a:solidFill>
                <a:latin typeface="Montserrat" panose="02000505000000020004" pitchFamily="2" charset="0"/>
              </a:rPr>
              <a:t>Categóricas</a:t>
            </a:r>
            <a:endParaRPr lang="en-US" altLang="en-US" dirty="0"/>
          </a:p>
        </p:txBody>
      </p:sp>
      <p:sp>
        <p:nvSpPr>
          <p:cNvPr id="26" name="Rectangle 1606">
            <a:extLst>
              <a:ext uri="{FF2B5EF4-FFF2-40B4-BE49-F238E27FC236}">
                <a16:creationId xmlns:a16="http://schemas.microsoft.com/office/drawing/2014/main" id="{1D6CEC37-16F4-4F64-DB15-FADF5962A0C9}"/>
              </a:ext>
            </a:extLst>
          </p:cNvPr>
          <p:cNvSpPr>
            <a:spLocks noChangeArrowheads="1"/>
          </p:cNvSpPr>
          <p:nvPr/>
        </p:nvSpPr>
        <p:spPr bwMode="auto">
          <a:xfrm>
            <a:off x="8306343" y="3347629"/>
            <a:ext cx="183385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285750" indent="-285750">
              <a:buFont typeface="Wingdings" panose="05000000000000000000" pitchFamily="2" charset="2"/>
              <a:buChar char="ü"/>
            </a:pPr>
            <a:r>
              <a:rPr lang="en-US" altLang="en-US" dirty="0" err="1">
                <a:solidFill>
                  <a:schemeClr val="bg1">
                    <a:lumMod val="95000"/>
                  </a:schemeClr>
                </a:solidFill>
              </a:rPr>
              <a:t>Género</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a:solidFill>
                  <a:schemeClr val="bg1">
                    <a:lumMod val="95000"/>
                  </a:schemeClr>
                </a:solidFill>
              </a:rPr>
              <a:t>Estado civil</a:t>
            </a:r>
          </a:p>
          <a:p>
            <a:pPr marL="285750" indent="-285750">
              <a:buFont typeface="Wingdings" panose="05000000000000000000" pitchFamily="2" charset="2"/>
              <a:buChar char="ü"/>
            </a:pPr>
            <a:r>
              <a:rPr lang="en-US" altLang="en-US" dirty="0">
                <a:solidFill>
                  <a:schemeClr val="bg1">
                    <a:lumMod val="95000"/>
                  </a:schemeClr>
                </a:solidFill>
              </a:rPr>
              <a:t>Nivel </a:t>
            </a:r>
            <a:r>
              <a:rPr lang="en-US" altLang="en-US" dirty="0" err="1">
                <a:solidFill>
                  <a:schemeClr val="bg1">
                    <a:lumMod val="95000"/>
                  </a:schemeClr>
                </a:solidFill>
              </a:rPr>
              <a:t>educativo</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err="1">
                <a:solidFill>
                  <a:schemeClr val="bg1">
                    <a:lumMod val="95000"/>
                  </a:schemeClr>
                </a:solidFill>
              </a:rPr>
              <a:t>Profesión</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err="1">
                <a:solidFill>
                  <a:schemeClr val="bg1">
                    <a:lumMod val="95000"/>
                  </a:schemeClr>
                </a:solidFill>
              </a:rPr>
              <a:t>Categoría</a:t>
            </a:r>
            <a:r>
              <a:rPr lang="en-US" altLang="en-US" dirty="0">
                <a:solidFill>
                  <a:schemeClr val="bg1">
                    <a:lumMod val="95000"/>
                  </a:schemeClr>
                </a:solidFill>
              </a:rPr>
              <a:t> de </a:t>
            </a:r>
            <a:r>
              <a:rPr lang="en-US" altLang="en-US" dirty="0" err="1">
                <a:solidFill>
                  <a:schemeClr val="bg1">
                    <a:lumMod val="95000"/>
                  </a:schemeClr>
                </a:solidFill>
              </a:rPr>
              <a:t>gasto</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err="1">
                <a:solidFill>
                  <a:schemeClr val="bg1">
                    <a:lumMod val="95000"/>
                  </a:schemeClr>
                </a:solidFill>
              </a:rPr>
              <a:t>Segmentación</a:t>
            </a:r>
            <a:endParaRPr lang="en-US" altLang="en-US" dirty="0">
              <a:solidFill>
                <a:schemeClr val="bg1">
                  <a:lumMod val="95000"/>
                </a:schemeClr>
              </a:solidFill>
            </a:endParaRPr>
          </a:p>
        </p:txBody>
      </p:sp>
      <p:sp>
        <p:nvSpPr>
          <p:cNvPr id="34" name="Rectangle 1606">
            <a:extLst>
              <a:ext uri="{FF2B5EF4-FFF2-40B4-BE49-F238E27FC236}">
                <a16:creationId xmlns:a16="http://schemas.microsoft.com/office/drawing/2014/main" id="{47CB0194-A848-D222-91C3-D9E00D0418A2}"/>
              </a:ext>
            </a:extLst>
          </p:cNvPr>
          <p:cNvSpPr>
            <a:spLocks noChangeArrowheads="1"/>
          </p:cNvSpPr>
          <p:nvPr/>
        </p:nvSpPr>
        <p:spPr bwMode="auto">
          <a:xfrm>
            <a:off x="5458130" y="3429000"/>
            <a:ext cx="190932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285750" indent="-285750">
              <a:buFont typeface="Wingdings" panose="05000000000000000000" pitchFamily="2" charset="2"/>
              <a:buChar char="ü"/>
            </a:pPr>
            <a:r>
              <a:rPr lang="en-US" altLang="en-US" dirty="0" err="1">
                <a:solidFill>
                  <a:schemeClr val="bg1">
                    <a:lumMod val="95000"/>
                  </a:schemeClr>
                </a:solidFill>
              </a:rPr>
              <a:t>Edad</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err="1">
                <a:solidFill>
                  <a:schemeClr val="bg1">
                    <a:lumMod val="95000"/>
                  </a:schemeClr>
                </a:solidFill>
              </a:rPr>
              <a:t>Experiencia</a:t>
            </a:r>
            <a:r>
              <a:rPr lang="en-US" altLang="en-US" dirty="0">
                <a:solidFill>
                  <a:schemeClr val="bg1">
                    <a:lumMod val="95000"/>
                  </a:schemeClr>
                </a:solidFill>
              </a:rPr>
              <a:t> </a:t>
            </a:r>
            <a:r>
              <a:rPr lang="en-US" altLang="en-US" dirty="0" err="1">
                <a:solidFill>
                  <a:schemeClr val="bg1">
                    <a:lumMod val="95000"/>
                  </a:schemeClr>
                </a:solidFill>
              </a:rPr>
              <a:t>laboral</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err="1">
                <a:solidFill>
                  <a:schemeClr val="bg1">
                    <a:lumMod val="95000"/>
                  </a:schemeClr>
                </a:solidFill>
              </a:rPr>
              <a:t>Tamaño</a:t>
            </a:r>
            <a:r>
              <a:rPr lang="en-US" altLang="en-US" dirty="0">
                <a:solidFill>
                  <a:schemeClr val="bg1">
                    <a:lumMod val="95000"/>
                  </a:schemeClr>
                </a:solidFill>
              </a:rPr>
              <a:t> de la familia</a:t>
            </a:r>
          </a:p>
        </p:txBody>
      </p:sp>
      <p:sp>
        <p:nvSpPr>
          <p:cNvPr id="35" name="Freeform 28">
            <a:extLst>
              <a:ext uri="{FF2B5EF4-FFF2-40B4-BE49-F238E27FC236}">
                <a16:creationId xmlns:a16="http://schemas.microsoft.com/office/drawing/2014/main" id="{C096A261-C0D7-689E-2745-F1F45CD508CE}"/>
              </a:ext>
            </a:extLst>
          </p:cNvPr>
          <p:cNvSpPr>
            <a:spLocks/>
          </p:cNvSpPr>
          <p:nvPr/>
        </p:nvSpPr>
        <p:spPr bwMode="auto">
          <a:xfrm>
            <a:off x="1811506" y="2584042"/>
            <a:ext cx="1674812" cy="862012"/>
          </a:xfrm>
          <a:custGeom>
            <a:avLst/>
            <a:gdLst>
              <a:gd name="T0" fmla="*/ 2147483646 w 420"/>
              <a:gd name="T1" fmla="*/ 2147483646 h 216"/>
              <a:gd name="T2" fmla="*/ 2147483646 w 420"/>
              <a:gd name="T3" fmla="*/ 0 h 216"/>
              <a:gd name="T4" fmla="*/ 2147483646 w 420"/>
              <a:gd name="T5" fmla="*/ 0 h 216"/>
              <a:gd name="T6" fmla="*/ 2147483646 w 420"/>
              <a:gd name="T7" fmla="*/ 0 h 216"/>
              <a:gd name="T8" fmla="*/ 0 w 420"/>
              <a:gd name="T9" fmla="*/ 2147483646 h 216"/>
              <a:gd name="T10" fmla="*/ 2147483646 w 420"/>
              <a:gd name="T11" fmla="*/ 2147483646 h 216"/>
              <a:gd name="T12" fmla="*/ 2147483646 w 420"/>
              <a:gd name="T13" fmla="*/ 2147483646 h 216"/>
              <a:gd name="T14" fmla="*/ 2147483646 w 420"/>
              <a:gd name="T15" fmla="*/ 2147483646 h 216"/>
              <a:gd name="T16" fmla="*/ 2147483646 w 420"/>
              <a:gd name="T17" fmla="*/ 2147483646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0" h="216">
                <a:moveTo>
                  <a:pt x="420" y="1"/>
                </a:moveTo>
                <a:cubicBezTo>
                  <a:pt x="420" y="0"/>
                  <a:pt x="420" y="0"/>
                  <a:pt x="420" y="0"/>
                </a:cubicBezTo>
                <a:cubicBezTo>
                  <a:pt x="1" y="0"/>
                  <a:pt x="1" y="0"/>
                  <a:pt x="1" y="0"/>
                </a:cubicBezTo>
                <a:cubicBezTo>
                  <a:pt x="1" y="0"/>
                  <a:pt x="1" y="0"/>
                  <a:pt x="1" y="0"/>
                </a:cubicBezTo>
                <a:cubicBezTo>
                  <a:pt x="0" y="215"/>
                  <a:pt x="0" y="215"/>
                  <a:pt x="0" y="215"/>
                </a:cubicBezTo>
                <a:cubicBezTo>
                  <a:pt x="0" y="216"/>
                  <a:pt x="1" y="216"/>
                  <a:pt x="1" y="216"/>
                </a:cubicBezTo>
                <a:cubicBezTo>
                  <a:pt x="420" y="216"/>
                  <a:pt x="420" y="216"/>
                  <a:pt x="420" y="216"/>
                </a:cubicBezTo>
                <a:cubicBezTo>
                  <a:pt x="420" y="216"/>
                  <a:pt x="420" y="216"/>
                  <a:pt x="420" y="216"/>
                </a:cubicBezTo>
                <a:lnTo>
                  <a:pt x="420" y="1"/>
                </a:lnTo>
                <a:close/>
              </a:path>
            </a:pathLst>
          </a:custGeom>
          <a:solidFill>
            <a:srgbClr val="8C10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642B1E3F-38DD-23EB-715C-F1B3A8594B6F}"/>
              </a:ext>
            </a:extLst>
          </p:cNvPr>
          <p:cNvSpPr>
            <a:spLocks/>
          </p:cNvSpPr>
          <p:nvPr/>
        </p:nvSpPr>
        <p:spPr bwMode="auto">
          <a:xfrm>
            <a:off x="1814681" y="2056992"/>
            <a:ext cx="1671637" cy="527050"/>
          </a:xfrm>
          <a:custGeom>
            <a:avLst/>
            <a:gdLst>
              <a:gd name="T0" fmla="*/ 2147483646 w 419"/>
              <a:gd name="T1" fmla="*/ 2147483646 h 132"/>
              <a:gd name="T2" fmla="*/ 2147483646 w 419"/>
              <a:gd name="T3" fmla="*/ 2147483646 h 132"/>
              <a:gd name="T4" fmla="*/ 2147483646 w 419"/>
              <a:gd name="T5" fmla="*/ 2147483646 h 132"/>
              <a:gd name="T6" fmla="*/ 2147483646 w 419"/>
              <a:gd name="T7" fmla="*/ 2147483646 h 132"/>
              <a:gd name="T8" fmla="*/ 0 w 419"/>
              <a:gd name="T9" fmla="*/ 2147483646 h 132"/>
              <a:gd name="T10" fmla="*/ 2147483646 w 419"/>
              <a:gd name="T11" fmla="*/ 2147483646 h 132"/>
              <a:gd name="T12" fmla="*/ 2147483646 w 419"/>
              <a:gd name="T13" fmla="*/ 2147483646 h 1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9" h="132">
                <a:moveTo>
                  <a:pt x="407" y="112"/>
                </a:moveTo>
                <a:cubicBezTo>
                  <a:pt x="221" y="5"/>
                  <a:pt x="221" y="5"/>
                  <a:pt x="221" y="5"/>
                </a:cubicBezTo>
                <a:cubicBezTo>
                  <a:pt x="214" y="0"/>
                  <a:pt x="205" y="0"/>
                  <a:pt x="198" y="5"/>
                </a:cubicBezTo>
                <a:cubicBezTo>
                  <a:pt x="11" y="112"/>
                  <a:pt x="11" y="112"/>
                  <a:pt x="11" y="112"/>
                </a:cubicBezTo>
                <a:cubicBezTo>
                  <a:pt x="4" y="116"/>
                  <a:pt x="0" y="124"/>
                  <a:pt x="0" y="132"/>
                </a:cubicBezTo>
                <a:cubicBezTo>
                  <a:pt x="419" y="132"/>
                  <a:pt x="419" y="132"/>
                  <a:pt x="419" y="132"/>
                </a:cubicBezTo>
                <a:cubicBezTo>
                  <a:pt x="419" y="124"/>
                  <a:pt x="414" y="116"/>
                  <a:pt x="407" y="112"/>
                </a:cubicBezTo>
                <a:close/>
              </a:path>
            </a:pathLst>
          </a:custGeom>
          <a:solidFill>
            <a:srgbClr val="A632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962F5AD0-5B66-F2AC-2B18-6CB881954D4A}"/>
              </a:ext>
            </a:extLst>
          </p:cNvPr>
          <p:cNvSpPr>
            <a:spLocks/>
          </p:cNvSpPr>
          <p:nvPr/>
        </p:nvSpPr>
        <p:spPr bwMode="auto">
          <a:xfrm>
            <a:off x="1814681" y="3446054"/>
            <a:ext cx="1671637" cy="522288"/>
          </a:xfrm>
          <a:custGeom>
            <a:avLst/>
            <a:gdLst>
              <a:gd name="T0" fmla="*/ 2147483646 w 419"/>
              <a:gd name="T1" fmla="*/ 2147483646 h 131"/>
              <a:gd name="T2" fmla="*/ 2147483646 w 419"/>
              <a:gd name="T3" fmla="*/ 2147483646 h 131"/>
              <a:gd name="T4" fmla="*/ 2147483646 w 419"/>
              <a:gd name="T5" fmla="*/ 2147483646 h 131"/>
              <a:gd name="T6" fmla="*/ 2147483646 w 419"/>
              <a:gd name="T7" fmla="*/ 2147483646 h 131"/>
              <a:gd name="T8" fmla="*/ 2147483646 w 419"/>
              <a:gd name="T9" fmla="*/ 0 h 131"/>
              <a:gd name="T10" fmla="*/ 0 w 419"/>
              <a:gd name="T11" fmla="*/ 0 h 131"/>
              <a:gd name="T12" fmla="*/ 2147483646 w 419"/>
              <a:gd name="T13" fmla="*/ 2147483646 h 1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9" h="131">
                <a:moveTo>
                  <a:pt x="11" y="20"/>
                </a:moveTo>
                <a:cubicBezTo>
                  <a:pt x="197" y="127"/>
                  <a:pt x="197" y="127"/>
                  <a:pt x="197" y="127"/>
                </a:cubicBezTo>
                <a:cubicBezTo>
                  <a:pt x="205" y="131"/>
                  <a:pt x="213" y="131"/>
                  <a:pt x="221" y="127"/>
                </a:cubicBezTo>
                <a:cubicBezTo>
                  <a:pt x="407" y="20"/>
                  <a:pt x="407" y="20"/>
                  <a:pt x="407" y="20"/>
                </a:cubicBezTo>
                <a:cubicBezTo>
                  <a:pt x="414" y="16"/>
                  <a:pt x="419" y="8"/>
                  <a:pt x="419" y="0"/>
                </a:cubicBezTo>
                <a:cubicBezTo>
                  <a:pt x="0" y="0"/>
                  <a:pt x="0" y="0"/>
                  <a:pt x="0" y="0"/>
                </a:cubicBezTo>
                <a:cubicBezTo>
                  <a:pt x="0" y="8"/>
                  <a:pt x="4" y="16"/>
                  <a:pt x="11" y="20"/>
                </a:cubicBezTo>
                <a:close/>
              </a:path>
            </a:pathLst>
          </a:custGeom>
          <a:solidFill>
            <a:srgbClr val="7801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Rectangle 37">
            <a:extLst>
              <a:ext uri="{FF2B5EF4-FFF2-40B4-BE49-F238E27FC236}">
                <a16:creationId xmlns:a16="http://schemas.microsoft.com/office/drawing/2014/main" id="{98E026C1-7092-39B7-F72A-0CC6CFB81211}"/>
              </a:ext>
            </a:extLst>
          </p:cNvPr>
          <p:cNvSpPr>
            <a:spLocks noChangeArrowheads="1"/>
          </p:cNvSpPr>
          <p:nvPr/>
        </p:nvSpPr>
        <p:spPr bwMode="auto">
          <a:xfrm>
            <a:off x="2076385" y="2670463"/>
            <a:ext cx="120866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900" b="1" dirty="0" err="1">
                <a:solidFill>
                  <a:srgbClr val="FFFFFF"/>
                </a:solidFill>
                <a:latin typeface="Montserrat" panose="02000505000000020004" pitchFamily="2" charset="0"/>
              </a:rPr>
              <a:t>Registros</a:t>
            </a:r>
            <a:endParaRPr lang="en-US" altLang="en-US" sz="1800" dirty="0"/>
          </a:p>
        </p:txBody>
      </p:sp>
      <p:sp>
        <p:nvSpPr>
          <p:cNvPr id="39" name="Rectangle 39">
            <a:extLst>
              <a:ext uri="{FF2B5EF4-FFF2-40B4-BE49-F238E27FC236}">
                <a16:creationId xmlns:a16="http://schemas.microsoft.com/office/drawing/2014/main" id="{4B1F90E8-4358-D3B9-1D24-468ED7055C05}"/>
              </a:ext>
            </a:extLst>
          </p:cNvPr>
          <p:cNvSpPr>
            <a:spLocks noChangeArrowheads="1"/>
          </p:cNvSpPr>
          <p:nvPr/>
        </p:nvSpPr>
        <p:spPr bwMode="auto">
          <a:xfrm>
            <a:off x="2051802" y="2886259"/>
            <a:ext cx="127438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900" dirty="0">
                <a:solidFill>
                  <a:srgbClr val="FFFFFF"/>
                </a:solidFill>
                <a:latin typeface="Montserrat" panose="02000505000000020004" pitchFamily="2" charset="0"/>
              </a:rPr>
              <a:t>8068</a:t>
            </a:r>
            <a:endParaRPr lang="en-US" altLang="en-US" sz="1800" dirty="0"/>
          </a:p>
        </p:txBody>
      </p:sp>
      <p:sp>
        <p:nvSpPr>
          <p:cNvPr id="40" name="Freeform 25">
            <a:extLst>
              <a:ext uri="{FF2B5EF4-FFF2-40B4-BE49-F238E27FC236}">
                <a16:creationId xmlns:a16="http://schemas.microsoft.com/office/drawing/2014/main" id="{E5C795AA-E6FA-028A-E1B2-96F43A3EFAFD}"/>
              </a:ext>
            </a:extLst>
          </p:cNvPr>
          <p:cNvSpPr>
            <a:spLocks/>
          </p:cNvSpPr>
          <p:nvPr/>
        </p:nvSpPr>
        <p:spPr bwMode="auto">
          <a:xfrm>
            <a:off x="1810289" y="5695845"/>
            <a:ext cx="1671638" cy="523875"/>
          </a:xfrm>
          <a:custGeom>
            <a:avLst/>
            <a:gdLst>
              <a:gd name="T0" fmla="*/ 2147483646 w 419"/>
              <a:gd name="T1" fmla="*/ 2147483646 h 131"/>
              <a:gd name="T2" fmla="*/ 2147483646 w 419"/>
              <a:gd name="T3" fmla="*/ 2147483646 h 131"/>
              <a:gd name="T4" fmla="*/ 2147483646 w 419"/>
              <a:gd name="T5" fmla="*/ 2147483646 h 131"/>
              <a:gd name="T6" fmla="*/ 2147483646 w 419"/>
              <a:gd name="T7" fmla="*/ 2147483646 h 131"/>
              <a:gd name="T8" fmla="*/ 2147483646 w 419"/>
              <a:gd name="T9" fmla="*/ 0 h 131"/>
              <a:gd name="T10" fmla="*/ 0 w 419"/>
              <a:gd name="T11" fmla="*/ 0 h 131"/>
              <a:gd name="T12" fmla="*/ 2147483646 w 419"/>
              <a:gd name="T13" fmla="*/ 2147483646 h 1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9" h="131">
                <a:moveTo>
                  <a:pt x="11" y="19"/>
                </a:moveTo>
                <a:cubicBezTo>
                  <a:pt x="198" y="127"/>
                  <a:pt x="198" y="127"/>
                  <a:pt x="198" y="127"/>
                </a:cubicBezTo>
                <a:cubicBezTo>
                  <a:pt x="205" y="131"/>
                  <a:pt x="214" y="131"/>
                  <a:pt x="221" y="127"/>
                </a:cubicBezTo>
                <a:cubicBezTo>
                  <a:pt x="407" y="20"/>
                  <a:pt x="407" y="20"/>
                  <a:pt x="407" y="20"/>
                </a:cubicBezTo>
                <a:cubicBezTo>
                  <a:pt x="414" y="16"/>
                  <a:pt x="419" y="8"/>
                  <a:pt x="419" y="0"/>
                </a:cubicBezTo>
                <a:cubicBezTo>
                  <a:pt x="0" y="0"/>
                  <a:pt x="0" y="0"/>
                  <a:pt x="0" y="0"/>
                </a:cubicBezTo>
                <a:cubicBezTo>
                  <a:pt x="0" y="8"/>
                  <a:pt x="4" y="15"/>
                  <a:pt x="11" y="19"/>
                </a:cubicBezTo>
                <a:close/>
              </a:path>
            </a:pathLst>
          </a:custGeom>
          <a:solidFill>
            <a:srgbClr val="CC233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26">
            <a:extLst>
              <a:ext uri="{FF2B5EF4-FFF2-40B4-BE49-F238E27FC236}">
                <a16:creationId xmlns:a16="http://schemas.microsoft.com/office/drawing/2014/main" id="{21D556B4-0F3F-61D6-DD7A-19CA6AA20670}"/>
              </a:ext>
            </a:extLst>
          </p:cNvPr>
          <p:cNvSpPr>
            <a:spLocks/>
          </p:cNvSpPr>
          <p:nvPr/>
        </p:nvSpPr>
        <p:spPr bwMode="auto">
          <a:xfrm>
            <a:off x="1810289" y="4306782"/>
            <a:ext cx="1671638" cy="527050"/>
          </a:xfrm>
          <a:custGeom>
            <a:avLst/>
            <a:gdLst>
              <a:gd name="T0" fmla="*/ 2147483646 w 419"/>
              <a:gd name="T1" fmla="*/ 2147483646 h 132"/>
              <a:gd name="T2" fmla="*/ 2147483646 w 419"/>
              <a:gd name="T3" fmla="*/ 2147483646 h 132"/>
              <a:gd name="T4" fmla="*/ 2147483646 w 419"/>
              <a:gd name="T5" fmla="*/ 2147483646 h 132"/>
              <a:gd name="T6" fmla="*/ 2147483646 w 419"/>
              <a:gd name="T7" fmla="*/ 2147483646 h 132"/>
              <a:gd name="T8" fmla="*/ 0 w 419"/>
              <a:gd name="T9" fmla="*/ 2147483646 h 132"/>
              <a:gd name="T10" fmla="*/ 0 w 419"/>
              <a:gd name="T11" fmla="*/ 2147483646 h 132"/>
              <a:gd name="T12" fmla="*/ 2147483646 w 419"/>
              <a:gd name="T13" fmla="*/ 2147483646 h 132"/>
              <a:gd name="T14" fmla="*/ 2147483646 w 419"/>
              <a:gd name="T15" fmla="*/ 2147483646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9" h="132">
                <a:moveTo>
                  <a:pt x="407" y="112"/>
                </a:moveTo>
                <a:cubicBezTo>
                  <a:pt x="221" y="4"/>
                  <a:pt x="221" y="4"/>
                  <a:pt x="221" y="4"/>
                </a:cubicBezTo>
                <a:cubicBezTo>
                  <a:pt x="214" y="0"/>
                  <a:pt x="205" y="0"/>
                  <a:pt x="198" y="4"/>
                </a:cubicBezTo>
                <a:cubicBezTo>
                  <a:pt x="12" y="112"/>
                  <a:pt x="12" y="112"/>
                  <a:pt x="12" y="112"/>
                </a:cubicBezTo>
                <a:cubicBezTo>
                  <a:pt x="4" y="116"/>
                  <a:pt x="0" y="124"/>
                  <a:pt x="0" y="132"/>
                </a:cubicBezTo>
                <a:cubicBezTo>
                  <a:pt x="0" y="132"/>
                  <a:pt x="0" y="132"/>
                  <a:pt x="0" y="132"/>
                </a:cubicBezTo>
                <a:cubicBezTo>
                  <a:pt x="419" y="132"/>
                  <a:pt x="419" y="132"/>
                  <a:pt x="419" y="132"/>
                </a:cubicBezTo>
                <a:cubicBezTo>
                  <a:pt x="419" y="124"/>
                  <a:pt x="415" y="116"/>
                  <a:pt x="407" y="112"/>
                </a:cubicBezTo>
                <a:close/>
              </a:path>
            </a:pathLst>
          </a:custGeom>
          <a:solidFill>
            <a:srgbClr val="F06E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27">
            <a:extLst>
              <a:ext uri="{FF2B5EF4-FFF2-40B4-BE49-F238E27FC236}">
                <a16:creationId xmlns:a16="http://schemas.microsoft.com/office/drawing/2014/main" id="{8DF3D12C-4753-CB20-87D1-BCC028FD01C6}"/>
              </a:ext>
            </a:extLst>
          </p:cNvPr>
          <p:cNvSpPr>
            <a:spLocks/>
          </p:cNvSpPr>
          <p:nvPr/>
        </p:nvSpPr>
        <p:spPr bwMode="auto">
          <a:xfrm>
            <a:off x="1810289" y="4833832"/>
            <a:ext cx="1671638" cy="862013"/>
          </a:xfrm>
          <a:custGeom>
            <a:avLst/>
            <a:gdLst>
              <a:gd name="T0" fmla="*/ 2147483646 w 419"/>
              <a:gd name="T1" fmla="*/ 0 h 216"/>
              <a:gd name="T2" fmla="*/ 2147483646 w 419"/>
              <a:gd name="T3" fmla="*/ 0 h 216"/>
              <a:gd name="T4" fmla="*/ 0 w 419"/>
              <a:gd name="T5" fmla="*/ 0 h 216"/>
              <a:gd name="T6" fmla="*/ 0 w 419"/>
              <a:gd name="T7" fmla="*/ 2147483646 h 216"/>
              <a:gd name="T8" fmla="*/ 0 w 419"/>
              <a:gd name="T9" fmla="*/ 2147483646 h 216"/>
              <a:gd name="T10" fmla="*/ 2147483646 w 419"/>
              <a:gd name="T11" fmla="*/ 2147483646 h 216"/>
              <a:gd name="T12" fmla="*/ 2147483646 w 419"/>
              <a:gd name="T13" fmla="*/ 2147483646 h 216"/>
              <a:gd name="T14" fmla="*/ 2147483646 w 419"/>
              <a:gd name="T15" fmla="*/ 0 h 2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9" h="216">
                <a:moveTo>
                  <a:pt x="419" y="0"/>
                </a:moveTo>
                <a:cubicBezTo>
                  <a:pt x="419" y="0"/>
                  <a:pt x="419" y="0"/>
                  <a:pt x="419" y="0"/>
                </a:cubicBezTo>
                <a:cubicBezTo>
                  <a:pt x="0" y="0"/>
                  <a:pt x="0" y="0"/>
                  <a:pt x="0" y="0"/>
                </a:cubicBezTo>
                <a:cubicBezTo>
                  <a:pt x="0" y="215"/>
                  <a:pt x="0" y="215"/>
                  <a:pt x="0" y="215"/>
                </a:cubicBezTo>
                <a:cubicBezTo>
                  <a:pt x="0" y="216"/>
                  <a:pt x="0" y="216"/>
                  <a:pt x="0" y="216"/>
                </a:cubicBezTo>
                <a:cubicBezTo>
                  <a:pt x="419" y="216"/>
                  <a:pt x="419" y="216"/>
                  <a:pt x="419" y="216"/>
                </a:cubicBezTo>
                <a:cubicBezTo>
                  <a:pt x="419" y="216"/>
                  <a:pt x="419" y="216"/>
                  <a:pt x="419" y="216"/>
                </a:cubicBezTo>
                <a:lnTo>
                  <a:pt x="419" y="0"/>
                </a:lnTo>
                <a:close/>
              </a:path>
            </a:pathLst>
          </a:custGeom>
          <a:solidFill>
            <a:srgbClr val="E249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Rectangle 40">
            <a:extLst>
              <a:ext uri="{FF2B5EF4-FFF2-40B4-BE49-F238E27FC236}">
                <a16:creationId xmlns:a16="http://schemas.microsoft.com/office/drawing/2014/main" id="{94D4A7DB-9C56-6A13-7690-3A8968D0E2D8}"/>
              </a:ext>
            </a:extLst>
          </p:cNvPr>
          <p:cNvSpPr>
            <a:spLocks noChangeArrowheads="1"/>
          </p:cNvSpPr>
          <p:nvPr/>
        </p:nvSpPr>
        <p:spPr bwMode="auto">
          <a:xfrm>
            <a:off x="2052195" y="4925197"/>
            <a:ext cx="11878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900" b="1" dirty="0">
                <a:solidFill>
                  <a:srgbClr val="FFFFFF"/>
                </a:solidFill>
                <a:latin typeface="Montserrat" panose="02000505000000020004" pitchFamily="2" charset="0"/>
              </a:rPr>
              <a:t>Variables</a:t>
            </a:r>
            <a:endParaRPr lang="en-US" altLang="en-US" sz="1800" dirty="0"/>
          </a:p>
        </p:txBody>
      </p:sp>
      <p:sp>
        <p:nvSpPr>
          <p:cNvPr id="49" name="Rectangle 42">
            <a:extLst>
              <a:ext uri="{FF2B5EF4-FFF2-40B4-BE49-F238E27FC236}">
                <a16:creationId xmlns:a16="http://schemas.microsoft.com/office/drawing/2014/main" id="{759807FB-2ECF-D278-C840-759BE1548092}"/>
              </a:ext>
            </a:extLst>
          </p:cNvPr>
          <p:cNvSpPr>
            <a:spLocks noChangeArrowheads="1"/>
          </p:cNvSpPr>
          <p:nvPr/>
        </p:nvSpPr>
        <p:spPr bwMode="auto">
          <a:xfrm>
            <a:off x="2493822" y="5126008"/>
            <a:ext cx="30457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900" dirty="0">
                <a:solidFill>
                  <a:srgbClr val="FFFFFF"/>
                </a:solidFill>
                <a:latin typeface="Montserrat" panose="02000505000000020004" pitchFamily="2" charset="0"/>
              </a:rPr>
              <a:t>9</a:t>
            </a:r>
            <a:endParaRPr lang="en-US" altLang="en-US" sz="1800" dirty="0"/>
          </a:p>
        </p:txBody>
      </p:sp>
      <p:pic>
        <p:nvPicPr>
          <p:cNvPr id="11" name="Audio 10">
            <a:hlinkClick r:id="" action="ppaction://media"/>
            <a:extLst>
              <a:ext uri="{FF2B5EF4-FFF2-40B4-BE49-F238E27FC236}">
                <a16:creationId xmlns:a16="http://schemas.microsoft.com/office/drawing/2014/main" id="{C1B6201B-473F-DC45-1EB6-44B3F25B104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925976106"/>
      </p:ext>
    </p:extLst>
  </p:cSld>
  <p:clrMapOvr>
    <a:masterClrMapping/>
  </p:clrMapOvr>
  <mc:AlternateContent xmlns:mc="http://schemas.openxmlformats.org/markup-compatibility/2006" xmlns:p14="http://schemas.microsoft.com/office/powerpoint/2010/main">
    <mc:Choice Requires="p14">
      <p:transition spd="slow" p14:dur="2000" advTm="30952"/>
    </mc:Choice>
    <mc:Fallback xmlns="">
      <p:transition spd="slow" advTm="30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anim calcmode="lin" valueType="num">
                                      <p:cBhvr>
                                        <p:cTn id="12" dur="1000" fill="hold"/>
                                        <p:tgtEl>
                                          <p:spTgt spid="43"/>
                                        </p:tgtEl>
                                        <p:attrNameLst>
                                          <p:attrName>ppt_x</p:attrName>
                                        </p:attrNameLst>
                                      </p:cBhvr>
                                      <p:tavLst>
                                        <p:tav tm="0">
                                          <p:val>
                                            <p:strVal val="#ppt_x"/>
                                          </p:val>
                                        </p:tav>
                                        <p:tav tm="100000">
                                          <p:val>
                                            <p:strVal val="#ppt_x"/>
                                          </p:val>
                                        </p:tav>
                                      </p:tavLst>
                                    </p:anim>
                                    <p:anim calcmode="lin" valueType="num">
                                      <p:cBhvr>
                                        <p:cTn id="13" dur="1000" fill="hold"/>
                                        <p:tgtEl>
                                          <p:spTgt spid="4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1000"/>
                                        <p:tgtEl>
                                          <p:spTgt spid="44"/>
                                        </p:tgtEl>
                                      </p:cBhvr>
                                    </p:animEffect>
                                    <p:anim calcmode="lin" valueType="num">
                                      <p:cBhvr>
                                        <p:cTn id="17" dur="1000" fill="hold"/>
                                        <p:tgtEl>
                                          <p:spTgt spid="44"/>
                                        </p:tgtEl>
                                        <p:attrNameLst>
                                          <p:attrName>ppt_x</p:attrName>
                                        </p:attrNameLst>
                                      </p:cBhvr>
                                      <p:tavLst>
                                        <p:tav tm="0">
                                          <p:val>
                                            <p:strVal val="#ppt_x"/>
                                          </p:val>
                                        </p:tav>
                                        <p:tav tm="100000">
                                          <p:val>
                                            <p:strVal val="#ppt_x"/>
                                          </p:val>
                                        </p:tav>
                                      </p:tavLst>
                                    </p:anim>
                                    <p:anim calcmode="lin" valueType="num">
                                      <p:cBhvr>
                                        <p:cTn id="18" dur="1000" fill="hold"/>
                                        <p:tgtEl>
                                          <p:spTgt spid="4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8" fill="hold" display="0">
                  <p:stCondLst>
                    <p:cond delay="indefinite"/>
                  </p:stCondLst>
                  <p:endCondLst>
                    <p:cond evt="onStopAudio" delay="0">
                      <p:tgtEl>
                        <p:sldTgt/>
                      </p:tgtEl>
                    </p:cond>
                  </p:endCondLst>
                </p:cTn>
                <p:tgtEl>
                  <p:spTgt spid="11"/>
                </p:tgtEl>
              </p:cMediaNode>
            </p:audio>
          </p:childTnLst>
        </p:cTn>
      </p:par>
    </p:tnLst>
    <p:bldLst>
      <p:bldP spid="43" grpId="0" animBg="1"/>
      <p:bldP spid="44" grpId="0" animBg="1"/>
      <p:bldP spid="45" grpId="0" animBg="1"/>
      <p:bldP spid="46" grpId="0" animBg="1"/>
      <p:bldP spid="47" grpId="0"/>
      <p:bldP spid="4" grpId="0" animBg="1"/>
      <p:bldP spid="5" grpId="0" animBg="1"/>
      <p:bldP spid="6" grpId="0" animBg="1"/>
      <p:bldP spid="7" grpId="0" animBg="1"/>
      <p:bldP spid="8" grpId="0"/>
      <p:bldP spid="9" grpId="0"/>
      <p:bldP spid="26" grpId="0"/>
      <p:bldP spid="34" grpId="0"/>
      <p:bldP spid="35" grpId="0" animBg="1"/>
      <p:bldP spid="36" grpId="0" animBg="1"/>
      <p:bldP spid="37" grpId="0" animBg="1"/>
      <p:bldP spid="38" grpId="0"/>
      <p:bldP spid="39" grpId="0"/>
      <p:bldP spid="40" grpId="0" animBg="1"/>
      <p:bldP spid="41" grpId="0" animBg="1"/>
      <p:bldP spid="42" grpId="0" animBg="1"/>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CO" altLang="es-EC" sz="3600" b="1" dirty="0">
                <a:ln/>
                <a:solidFill>
                  <a:schemeClr val="bg2">
                    <a:lumMod val="25000"/>
                  </a:schemeClr>
                </a:solidFill>
                <a:latin typeface="Georgia" panose="02040502050405020303" pitchFamily="18" charset="0"/>
                <a:sym typeface="Montserrat" panose="00000500000000000000" pitchFamily="50" charset="0"/>
              </a:rPr>
              <a:t>Exploración y Preparación de Datos</a:t>
            </a:r>
            <a:endParaRPr lang="es-CO" altLang="es-EC" sz="1100" b="1" dirty="0">
              <a:ln/>
              <a:solidFill>
                <a:schemeClr val="bg2">
                  <a:lumMod val="25000"/>
                </a:schemeClr>
              </a:solidFill>
              <a:latin typeface="Georgia" panose="02040502050405020303" pitchFamily="18" charset="0"/>
            </a:endParaRPr>
          </a:p>
        </p:txBody>
      </p:sp>
      <p:pic>
        <p:nvPicPr>
          <p:cNvPr id="2050" name="Picture 2" descr="Eliminar valores nulos de los filtros Tableau - Modux">
            <a:extLst>
              <a:ext uri="{FF2B5EF4-FFF2-40B4-BE49-F238E27FC236}">
                <a16:creationId xmlns:a16="http://schemas.microsoft.com/office/drawing/2014/main" id="{A1C8C5F3-51B0-3176-6C8B-95F2E0FD49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571" y="2382482"/>
            <a:ext cx="2074695" cy="24204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7A8B923-28B9-0B87-CF92-C5102B8F22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9126" y="2154446"/>
            <a:ext cx="7934325" cy="28765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Audio 2059">
            <a:hlinkClick r:id="" action="ppaction://media"/>
            <a:extLst>
              <a:ext uri="{FF2B5EF4-FFF2-40B4-BE49-F238E27FC236}">
                <a16:creationId xmlns:a16="http://schemas.microsoft.com/office/drawing/2014/main" id="{20E93231-D43D-D60A-99E2-98197765F06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596867936"/>
      </p:ext>
    </p:extLst>
  </p:cSld>
  <p:clrMapOvr>
    <a:masterClrMapping/>
  </p:clrMapOvr>
  <mc:AlternateContent xmlns:mc="http://schemas.openxmlformats.org/markup-compatibility/2006" xmlns:p14="http://schemas.microsoft.com/office/powerpoint/2010/main">
    <mc:Choice Requires="p14">
      <p:transition spd="slow" p14:dur="2000" advTm="37933"/>
    </mc:Choice>
    <mc:Fallback xmlns="">
      <p:transition spd="slow" advTm="3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6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06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CO" altLang="es-EC" sz="3600" b="1" dirty="0">
                <a:ln/>
                <a:solidFill>
                  <a:schemeClr val="bg2">
                    <a:lumMod val="25000"/>
                  </a:schemeClr>
                </a:solidFill>
                <a:latin typeface="Georgia" panose="02040502050405020303" pitchFamily="18" charset="0"/>
                <a:sym typeface="Montserrat" panose="00000500000000000000" pitchFamily="50" charset="0"/>
              </a:rPr>
              <a:t>Exploración y Preparación de Datos</a:t>
            </a:r>
            <a:endParaRPr lang="es-CO" altLang="es-EC" sz="1100" b="1" dirty="0">
              <a:ln/>
              <a:solidFill>
                <a:schemeClr val="bg2">
                  <a:lumMod val="25000"/>
                </a:schemeClr>
              </a:solidFill>
              <a:latin typeface="Georgia" panose="02040502050405020303" pitchFamily="18" charset="0"/>
            </a:endParaRPr>
          </a:p>
        </p:txBody>
      </p:sp>
      <p:pic>
        <p:nvPicPr>
          <p:cNvPr id="3074" name="Picture 2">
            <a:extLst>
              <a:ext uri="{FF2B5EF4-FFF2-40B4-BE49-F238E27FC236}">
                <a16:creationId xmlns:a16="http://schemas.microsoft.com/office/drawing/2014/main" id="{DE661FE8-BF3F-6DDF-582E-AF09B93AD5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093" y="2021731"/>
            <a:ext cx="3903449" cy="3600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09CC6DB4-D250-55E2-4230-A3404C30E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5542" y="2021731"/>
            <a:ext cx="3955127" cy="360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857DF3F-3358-A60F-81A3-A1C70F311B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2575" y="2021731"/>
            <a:ext cx="3793846"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Audio 49">
            <a:hlinkClick r:id="" action="ppaction://media"/>
            <a:extLst>
              <a:ext uri="{FF2B5EF4-FFF2-40B4-BE49-F238E27FC236}">
                <a16:creationId xmlns:a16="http://schemas.microsoft.com/office/drawing/2014/main" id="{16021039-5318-E2B6-D67E-0C829A97F0F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596799210"/>
      </p:ext>
    </p:extLst>
  </p:cSld>
  <p:clrMapOvr>
    <a:masterClrMapping/>
  </p:clrMapOvr>
  <mc:AlternateContent xmlns:mc="http://schemas.openxmlformats.org/markup-compatibility/2006" xmlns:p14="http://schemas.microsoft.com/office/powerpoint/2010/main">
    <mc:Choice Requires="p14">
      <p:transition spd="slow" p14:dur="2000" advTm="30170"/>
    </mc:Choice>
    <mc:Fallback xmlns="">
      <p:transition spd="slow" advTm="30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CO" altLang="es-EC" sz="3600" b="1" dirty="0">
                <a:ln/>
                <a:solidFill>
                  <a:schemeClr val="bg2">
                    <a:lumMod val="25000"/>
                  </a:schemeClr>
                </a:solidFill>
                <a:latin typeface="Georgia" panose="02040502050405020303" pitchFamily="18" charset="0"/>
                <a:sym typeface="Montserrat" panose="00000500000000000000" pitchFamily="50" charset="0"/>
              </a:rPr>
              <a:t>Exploración y Preparación de Datos</a:t>
            </a:r>
            <a:endParaRPr lang="es-CO" altLang="es-EC" sz="1100" b="1" dirty="0">
              <a:ln/>
              <a:solidFill>
                <a:schemeClr val="bg2">
                  <a:lumMod val="25000"/>
                </a:schemeClr>
              </a:solidFill>
              <a:latin typeface="Georgia" panose="02040502050405020303" pitchFamily="18" charset="0"/>
            </a:endParaRPr>
          </a:p>
        </p:txBody>
      </p:sp>
      <p:pic>
        <p:nvPicPr>
          <p:cNvPr id="3078" name="Picture 6">
            <a:extLst>
              <a:ext uri="{FF2B5EF4-FFF2-40B4-BE49-F238E27FC236}">
                <a16:creationId xmlns:a16="http://schemas.microsoft.com/office/drawing/2014/main" id="{7C299CDE-EBD6-BE0B-5EBD-649AB93887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824" y="4234383"/>
            <a:ext cx="2862438"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32D64A37-A659-A9D1-FB1C-0C63923217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5840" y="4232112"/>
            <a:ext cx="278616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DBEF8D8-E1AE-912A-1A88-C5569C6B8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9995" y="4232112"/>
            <a:ext cx="28838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F7AD8B3F-4A5C-056E-C28A-EEA17B730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0085" y="1712229"/>
            <a:ext cx="2718329" cy="230705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01E5C0F0-5AFD-0C1A-0172-63FD0EE8F1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9244" y="1712229"/>
            <a:ext cx="283968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Audio 31">
            <a:hlinkClick r:id="" action="ppaction://media"/>
            <a:extLst>
              <a:ext uri="{FF2B5EF4-FFF2-40B4-BE49-F238E27FC236}">
                <a16:creationId xmlns:a16="http://schemas.microsoft.com/office/drawing/2014/main" id="{DE55FF51-11FF-D7D2-9522-F560D258BA81}"/>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463925789"/>
      </p:ext>
    </p:extLst>
  </p:cSld>
  <p:clrMapOvr>
    <a:masterClrMapping/>
  </p:clrMapOvr>
  <mc:AlternateContent xmlns:mc="http://schemas.openxmlformats.org/markup-compatibility/2006" xmlns:p14="http://schemas.microsoft.com/office/powerpoint/2010/main">
    <mc:Choice Requires="p14">
      <p:transition spd="slow" p14:dur="2000" advTm="38085"/>
    </mc:Choice>
    <mc:Fallback xmlns="">
      <p:transition spd="slow" advTm="38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2.7|4.2"/>
</p:tagLst>
</file>

<file path=ppt/tags/tag10.xml><?xml version="1.0" encoding="utf-8"?>
<p:tagLst xmlns:a="http://schemas.openxmlformats.org/drawingml/2006/main" xmlns:r="http://schemas.openxmlformats.org/officeDocument/2006/relationships" xmlns:p="http://schemas.openxmlformats.org/presentationml/2006/main">
  <p:tag name="TIMING" val="|0.6"/>
</p:tagLst>
</file>

<file path=ppt/tags/tag2.xml><?xml version="1.0" encoding="utf-8"?>
<p:tagLst xmlns:a="http://schemas.openxmlformats.org/drawingml/2006/main" xmlns:r="http://schemas.openxmlformats.org/officeDocument/2006/relationships" xmlns:p="http://schemas.openxmlformats.org/presentationml/2006/main">
  <p:tag name="TIMING" val="|0.7|18.2"/>
</p:tagLst>
</file>

<file path=ppt/tags/tag3.xml><?xml version="1.0" encoding="utf-8"?>
<p:tagLst xmlns:a="http://schemas.openxmlformats.org/drawingml/2006/main" xmlns:r="http://schemas.openxmlformats.org/officeDocument/2006/relationships" xmlns:p="http://schemas.openxmlformats.org/presentationml/2006/main">
  <p:tag name="TIMING" val="|1.2|4.5"/>
</p:tagLst>
</file>

<file path=ppt/tags/tag4.xml><?xml version="1.0" encoding="utf-8"?>
<p:tagLst xmlns:a="http://schemas.openxmlformats.org/drawingml/2006/main" xmlns:r="http://schemas.openxmlformats.org/officeDocument/2006/relationships" xmlns:p="http://schemas.openxmlformats.org/presentationml/2006/main">
  <p:tag name="TIMING" val="|0.8|3|3.8|6.2|6"/>
</p:tagLst>
</file>

<file path=ppt/tags/tag5.xml><?xml version="1.0" encoding="utf-8"?>
<p:tagLst xmlns:a="http://schemas.openxmlformats.org/drawingml/2006/main" xmlns:r="http://schemas.openxmlformats.org/officeDocument/2006/relationships" xmlns:p="http://schemas.openxmlformats.org/presentationml/2006/main">
  <p:tag name="TIMING" val="|3.7"/>
</p:tagLst>
</file>

<file path=ppt/tags/tag6.xml><?xml version="1.0" encoding="utf-8"?>
<p:tagLst xmlns:a="http://schemas.openxmlformats.org/drawingml/2006/main" xmlns:r="http://schemas.openxmlformats.org/officeDocument/2006/relationships" xmlns:p="http://schemas.openxmlformats.org/presentationml/2006/main">
  <p:tag name="TIMING" val="|3.6"/>
</p:tagLst>
</file>

<file path=ppt/tags/tag7.xml><?xml version="1.0" encoding="utf-8"?>
<p:tagLst xmlns:a="http://schemas.openxmlformats.org/drawingml/2006/main" xmlns:r="http://schemas.openxmlformats.org/officeDocument/2006/relationships" xmlns:p="http://schemas.openxmlformats.org/presentationml/2006/main">
  <p:tag name="TIMING" val="|0.5"/>
</p:tagLst>
</file>

<file path=ppt/tags/tag8.xml><?xml version="1.0" encoding="utf-8"?>
<p:tagLst xmlns:a="http://schemas.openxmlformats.org/drawingml/2006/main" xmlns:r="http://schemas.openxmlformats.org/officeDocument/2006/relationships" xmlns:p="http://schemas.openxmlformats.org/presentationml/2006/main">
  <p:tag name="TIMING" val="|0.6"/>
</p:tagLst>
</file>

<file path=ppt/tags/tag9.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TotalTime>
  <Words>3155</Words>
  <Application>Microsoft Macintosh PowerPoint</Application>
  <PresentationFormat>Panorámica</PresentationFormat>
  <Paragraphs>251</Paragraphs>
  <Slides>15</Slides>
  <Notes>15</Notes>
  <HiddenSlides>0</HiddenSlides>
  <MMClips>12</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15</vt:i4>
      </vt:variant>
    </vt:vector>
  </HeadingPairs>
  <TitlesOfParts>
    <vt:vector size="24" baseType="lpstr">
      <vt:lpstr>Arial</vt:lpstr>
      <vt:lpstr>Calibri</vt:lpstr>
      <vt:lpstr>Calibri Light</vt:lpstr>
      <vt:lpstr>Georgia</vt:lpstr>
      <vt:lpstr>Montserrat</vt:lpstr>
      <vt:lpstr>Söhne</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Paula Andrea</dc:creator>
  <cp:lastModifiedBy>Salu284</cp:lastModifiedBy>
  <cp:revision>36</cp:revision>
  <dcterms:created xsi:type="dcterms:W3CDTF">2023-09-21T00:54:04Z</dcterms:created>
  <dcterms:modified xsi:type="dcterms:W3CDTF">2024-09-26T03:30:48Z</dcterms:modified>
</cp:coreProperties>
</file>